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70" r:id="rId4"/>
    <p:sldId id="271" r:id="rId5"/>
    <p:sldId id="272" r:id="rId6"/>
    <p:sldId id="273" r:id="rId7"/>
    <p:sldId id="274" r:id="rId8"/>
    <p:sldId id="280" r:id="rId9"/>
    <p:sldId id="281" r:id="rId10"/>
    <p:sldId id="282" r:id="rId11"/>
    <p:sldId id="276" r:id="rId12"/>
    <p:sldId id="277" r:id="rId13"/>
    <p:sldId id="316" r:id="rId14"/>
    <p:sldId id="300" r:id="rId15"/>
    <p:sldId id="287" r:id="rId16"/>
    <p:sldId id="286" r:id="rId17"/>
    <p:sldId id="285" r:id="rId18"/>
    <p:sldId id="302" r:id="rId19"/>
    <p:sldId id="319" r:id="rId20"/>
    <p:sldId id="303" r:id="rId21"/>
    <p:sldId id="306" r:id="rId22"/>
    <p:sldId id="321" r:id="rId23"/>
    <p:sldId id="307" r:id="rId24"/>
    <p:sldId id="308" r:id="rId25"/>
    <p:sldId id="309" r:id="rId26"/>
    <p:sldId id="310" r:id="rId27"/>
    <p:sldId id="311" r:id="rId28"/>
    <p:sldId id="312" r:id="rId29"/>
    <p:sldId id="313" r:id="rId30"/>
    <p:sldId id="320" r:id="rId31"/>
    <p:sldId id="314" r:id="rId32"/>
    <p:sldId id="301" r:id="rId33"/>
    <p:sldId id="318" r:id="rId34"/>
    <p:sldId id="278" r:id="rId35"/>
    <p:sldId id="279" r:id="rId36"/>
    <p:sldId id="284" r:id="rId37"/>
    <p:sldId id="283" r:id="rId38"/>
    <p:sldId id="291" r:id="rId39"/>
    <p:sldId id="294" r:id="rId40"/>
    <p:sldId id="292" r:id="rId41"/>
    <p:sldId id="288" r:id="rId42"/>
    <p:sldId id="293" r:id="rId43"/>
    <p:sldId id="289" r:id="rId44"/>
    <p:sldId id="295" r:id="rId45"/>
    <p:sldId id="290" r:id="rId46"/>
    <p:sldId id="305" r:id="rId47"/>
    <p:sldId id="275" r:id="rId48"/>
    <p:sldId id="31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E92AC-E0A9-0018-4147-C45EF165DE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E25ED61-6CDB-0ADF-B87A-0DCEFF8E86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66BA7EB-D7D1-524A-336B-5CD52F9230D0}"/>
              </a:ext>
            </a:extLst>
          </p:cNvPr>
          <p:cNvSpPr>
            <a:spLocks noGrp="1"/>
          </p:cNvSpPr>
          <p:nvPr>
            <p:ph type="dt" sz="half" idx="10"/>
          </p:nvPr>
        </p:nvSpPr>
        <p:spPr/>
        <p:txBody>
          <a:bodyPr/>
          <a:lstStyle/>
          <a:p>
            <a:fld id="{BBBBD06F-7FA3-4D46-993E-CCAB2ECEF6E7}" type="datetimeFigureOut">
              <a:rPr lang="en-IN" smtClean="0"/>
              <a:t>04-02-2023</a:t>
            </a:fld>
            <a:endParaRPr lang="en-IN"/>
          </a:p>
        </p:txBody>
      </p:sp>
      <p:sp>
        <p:nvSpPr>
          <p:cNvPr id="5" name="Footer Placeholder 4">
            <a:extLst>
              <a:ext uri="{FF2B5EF4-FFF2-40B4-BE49-F238E27FC236}">
                <a16:creationId xmlns:a16="http://schemas.microsoft.com/office/drawing/2014/main" id="{4E04218E-8729-71F9-0156-D3EB20A3F2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77478E-0005-7E93-EC93-A1AF8124FDCE}"/>
              </a:ext>
            </a:extLst>
          </p:cNvPr>
          <p:cNvSpPr>
            <a:spLocks noGrp="1"/>
          </p:cNvSpPr>
          <p:nvPr>
            <p:ph type="sldNum" sz="quarter" idx="12"/>
          </p:nvPr>
        </p:nvSpPr>
        <p:spPr/>
        <p:txBody>
          <a:bodyPr/>
          <a:lstStyle/>
          <a:p>
            <a:fld id="{C3E92CAF-25C9-47E5-B1C9-5D6E057800C9}" type="slidenum">
              <a:rPr lang="en-IN" smtClean="0"/>
              <a:t>‹#›</a:t>
            </a:fld>
            <a:endParaRPr lang="en-IN"/>
          </a:p>
        </p:txBody>
      </p:sp>
    </p:spTree>
    <p:extLst>
      <p:ext uri="{BB962C8B-B14F-4D97-AF65-F5344CB8AC3E}">
        <p14:creationId xmlns:p14="http://schemas.microsoft.com/office/powerpoint/2010/main" val="2570900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B5F9F-5DCD-9707-D401-7EF88CA9404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B6DD93C-F5FE-A2BC-2DDB-DDD9FE85B4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67AFC0-93CB-5341-095D-6BB8775DCE6D}"/>
              </a:ext>
            </a:extLst>
          </p:cNvPr>
          <p:cNvSpPr>
            <a:spLocks noGrp="1"/>
          </p:cNvSpPr>
          <p:nvPr>
            <p:ph type="dt" sz="half" idx="10"/>
          </p:nvPr>
        </p:nvSpPr>
        <p:spPr/>
        <p:txBody>
          <a:bodyPr/>
          <a:lstStyle/>
          <a:p>
            <a:fld id="{BBBBD06F-7FA3-4D46-993E-CCAB2ECEF6E7}" type="datetimeFigureOut">
              <a:rPr lang="en-IN" smtClean="0"/>
              <a:t>04-02-2023</a:t>
            </a:fld>
            <a:endParaRPr lang="en-IN"/>
          </a:p>
        </p:txBody>
      </p:sp>
      <p:sp>
        <p:nvSpPr>
          <p:cNvPr id="5" name="Footer Placeholder 4">
            <a:extLst>
              <a:ext uri="{FF2B5EF4-FFF2-40B4-BE49-F238E27FC236}">
                <a16:creationId xmlns:a16="http://schemas.microsoft.com/office/drawing/2014/main" id="{2B136CEC-B22D-ACA5-EA6D-0213112403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B06BE9-C148-D487-4F90-236DE34C30DF}"/>
              </a:ext>
            </a:extLst>
          </p:cNvPr>
          <p:cNvSpPr>
            <a:spLocks noGrp="1"/>
          </p:cNvSpPr>
          <p:nvPr>
            <p:ph type="sldNum" sz="quarter" idx="12"/>
          </p:nvPr>
        </p:nvSpPr>
        <p:spPr/>
        <p:txBody>
          <a:bodyPr/>
          <a:lstStyle/>
          <a:p>
            <a:fld id="{C3E92CAF-25C9-47E5-B1C9-5D6E057800C9}" type="slidenum">
              <a:rPr lang="en-IN" smtClean="0"/>
              <a:t>‹#›</a:t>
            </a:fld>
            <a:endParaRPr lang="en-IN"/>
          </a:p>
        </p:txBody>
      </p:sp>
    </p:spTree>
    <p:extLst>
      <p:ext uri="{BB962C8B-B14F-4D97-AF65-F5344CB8AC3E}">
        <p14:creationId xmlns:p14="http://schemas.microsoft.com/office/powerpoint/2010/main" val="3209409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654F92-5D24-6A51-3CA9-06A82A68B17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76D6EB-BB75-CA81-3C2C-C8A2D29E9C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A10CF3-9E67-EBA1-2DF2-C3607BFF87FF}"/>
              </a:ext>
            </a:extLst>
          </p:cNvPr>
          <p:cNvSpPr>
            <a:spLocks noGrp="1"/>
          </p:cNvSpPr>
          <p:nvPr>
            <p:ph type="dt" sz="half" idx="10"/>
          </p:nvPr>
        </p:nvSpPr>
        <p:spPr/>
        <p:txBody>
          <a:bodyPr/>
          <a:lstStyle/>
          <a:p>
            <a:fld id="{BBBBD06F-7FA3-4D46-993E-CCAB2ECEF6E7}" type="datetimeFigureOut">
              <a:rPr lang="en-IN" smtClean="0"/>
              <a:t>04-02-2023</a:t>
            </a:fld>
            <a:endParaRPr lang="en-IN"/>
          </a:p>
        </p:txBody>
      </p:sp>
      <p:sp>
        <p:nvSpPr>
          <p:cNvPr id="5" name="Footer Placeholder 4">
            <a:extLst>
              <a:ext uri="{FF2B5EF4-FFF2-40B4-BE49-F238E27FC236}">
                <a16:creationId xmlns:a16="http://schemas.microsoft.com/office/drawing/2014/main" id="{6B5EFADD-E732-483C-3F20-E9558FEEA7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F47B9D-08F6-16A2-23BF-8D91F96F251D}"/>
              </a:ext>
            </a:extLst>
          </p:cNvPr>
          <p:cNvSpPr>
            <a:spLocks noGrp="1"/>
          </p:cNvSpPr>
          <p:nvPr>
            <p:ph type="sldNum" sz="quarter" idx="12"/>
          </p:nvPr>
        </p:nvSpPr>
        <p:spPr/>
        <p:txBody>
          <a:bodyPr/>
          <a:lstStyle/>
          <a:p>
            <a:fld id="{C3E92CAF-25C9-47E5-B1C9-5D6E057800C9}" type="slidenum">
              <a:rPr lang="en-IN" smtClean="0"/>
              <a:t>‹#›</a:t>
            </a:fld>
            <a:endParaRPr lang="en-IN"/>
          </a:p>
        </p:txBody>
      </p:sp>
    </p:spTree>
    <p:extLst>
      <p:ext uri="{BB962C8B-B14F-4D97-AF65-F5344CB8AC3E}">
        <p14:creationId xmlns:p14="http://schemas.microsoft.com/office/powerpoint/2010/main" val="2741083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0CE5F-FDED-AC52-CC14-281FCD659EE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91B3F6E-1FFC-FB58-3AE4-11D054850C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89EEA4-D66E-3528-65BD-40CC83F3D24B}"/>
              </a:ext>
            </a:extLst>
          </p:cNvPr>
          <p:cNvSpPr>
            <a:spLocks noGrp="1"/>
          </p:cNvSpPr>
          <p:nvPr>
            <p:ph type="dt" sz="half" idx="10"/>
          </p:nvPr>
        </p:nvSpPr>
        <p:spPr/>
        <p:txBody>
          <a:bodyPr/>
          <a:lstStyle/>
          <a:p>
            <a:fld id="{BBBBD06F-7FA3-4D46-993E-CCAB2ECEF6E7}" type="datetimeFigureOut">
              <a:rPr lang="en-IN" smtClean="0"/>
              <a:t>04-02-2023</a:t>
            </a:fld>
            <a:endParaRPr lang="en-IN"/>
          </a:p>
        </p:txBody>
      </p:sp>
      <p:sp>
        <p:nvSpPr>
          <p:cNvPr id="5" name="Footer Placeholder 4">
            <a:extLst>
              <a:ext uri="{FF2B5EF4-FFF2-40B4-BE49-F238E27FC236}">
                <a16:creationId xmlns:a16="http://schemas.microsoft.com/office/drawing/2014/main" id="{8304E47A-4251-0764-A196-7B84BA977B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E2EA8A-EF98-E913-6552-5EE6BF3A4B0A}"/>
              </a:ext>
            </a:extLst>
          </p:cNvPr>
          <p:cNvSpPr>
            <a:spLocks noGrp="1"/>
          </p:cNvSpPr>
          <p:nvPr>
            <p:ph type="sldNum" sz="quarter" idx="12"/>
          </p:nvPr>
        </p:nvSpPr>
        <p:spPr/>
        <p:txBody>
          <a:bodyPr/>
          <a:lstStyle/>
          <a:p>
            <a:fld id="{C3E92CAF-25C9-47E5-B1C9-5D6E057800C9}" type="slidenum">
              <a:rPr lang="en-IN" smtClean="0"/>
              <a:t>‹#›</a:t>
            </a:fld>
            <a:endParaRPr lang="en-IN"/>
          </a:p>
        </p:txBody>
      </p:sp>
    </p:spTree>
    <p:extLst>
      <p:ext uri="{BB962C8B-B14F-4D97-AF65-F5344CB8AC3E}">
        <p14:creationId xmlns:p14="http://schemas.microsoft.com/office/powerpoint/2010/main" val="43201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17C46-08FD-84E2-A8E5-81AEDA8932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80B689-6CC3-10C7-9058-75B88DBB55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033FC5-5A99-79FD-A7EE-26BEFE9685C4}"/>
              </a:ext>
            </a:extLst>
          </p:cNvPr>
          <p:cNvSpPr>
            <a:spLocks noGrp="1"/>
          </p:cNvSpPr>
          <p:nvPr>
            <p:ph type="dt" sz="half" idx="10"/>
          </p:nvPr>
        </p:nvSpPr>
        <p:spPr/>
        <p:txBody>
          <a:bodyPr/>
          <a:lstStyle/>
          <a:p>
            <a:fld id="{BBBBD06F-7FA3-4D46-993E-CCAB2ECEF6E7}" type="datetimeFigureOut">
              <a:rPr lang="en-IN" smtClean="0"/>
              <a:t>04-02-2023</a:t>
            </a:fld>
            <a:endParaRPr lang="en-IN"/>
          </a:p>
        </p:txBody>
      </p:sp>
      <p:sp>
        <p:nvSpPr>
          <p:cNvPr id="5" name="Footer Placeholder 4">
            <a:extLst>
              <a:ext uri="{FF2B5EF4-FFF2-40B4-BE49-F238E27FC236}">
                <a16:creationId xmlns:a16="http://schemas.microsoft.com/office/drawing/2014/main" id="{796FE444-B30D-2275-A178-2442292D49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9CCA5B-6ED7-9A4D-D00E-ABB735D145CD}"/>
              </a:ext>
            </a:extLst>
          </p:cNvPr>
          <p:cNvSpPr>
            <a:spLocks noGrp="1"/>
          </p:cNvSpPr>
          <p:nvPr>
            <p:ph type="sldNum" sz="quarter" idx="12"/>
          </p:nvPr>
        </p:nvSpPr>
        <p:spPr/>
        <p:txBody>
          <a:bodyPr/>
          <a:lstStyle/>
          <a:p>
            <a:fld id="{C3E92CAF-25C9-47E5-B1C9-5D6E057800C9}" type="slidenum">
              <a:rPr lang="en-IN" smtClean="0"/>
              <a:t>‹#›</a:t>
            </a:fld>
            <a:endParaRPr lang="en-IN"/>
          </a:p>
        </p:txBody>
      </p:sp>
    </p:spTree>
    <p:extLst>
      <p:ext uri="{BB962C8B-B14F-4D97-AF65-F5344CB8AC3E}">
        <p14:creationId xmlns:p14="http://schemas.microsoft.com/office/powerpoint/2010/main" val="2002181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7B645-3460-5F93-5B34-E9FC7EC4C9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8F680A5-B986-AA65-ABC2-8F2D75B136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947F7F4-FBB1-DC7A-4348-B8CB6DB33A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71E2CB4-D15A-E101-9903-E48A33254805}"/>
              </a:ext>
            </a:extLst>
          </p:cNvPr>
          <p:cNvSpPr>
            <a:spLocks noGrp="1"/>
          </p:cNvSpPr>
          <p:nvPr>
            <p:ph type="dt" sz="half" idx="10"/>
          </p:nvPr>
        </p:nvSpPr>
        <p:spPr/>
        <p:txBody>
          <a:bodyPr/>
          <a:lstStyle/>
          <a:p>
            <a:fld id="{BBBBD06F-7FA3-4D46-993E-CCAB2ECEF6E7}" type="datetimeFigureOut">
              <a:rPr lang="en-IN" smtClean="0"/>
              <a:t>04-02-2023</a:t>
            </a:fld>
            <a:endParaRPr lang="en-IN"/>
          </a:p>
        </p:txBody>
      </p:sp>
      <p:sp>
        <p:nvSpPr>
          <p:cNvPr id="6" name="Footer Placeholder 5">
            <a:extLst>
              <a:ext uri="{FF2B5EF4-FFF2-40B4-BE49-F238E27FC236}">
                <a16:creationId xmlns:a16="http://schemas.microsoft.com/office/drawing/2014/main" id="{2DF5C93E-24F3-5966-3424-452CC67EF9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0D3E11-B7CA-47A4-978D-C06F1527A68F}"/>
              </a:ext>
            </a:extLst>
          </p:cNvPr>
          <p:cNvSpPr>
            <a:spLocks noGrp="1"/>
          </p:cNvSpPr>
          <p:nvPr>
            <p:ph type="sldNum" sz="quarter" idx="12"/>
          </p:nvPr>
        </p:nvSpPr>
        <p:spPr/>
        <p:txBody>
          <a:bodyPr/>
          <a:lstStyle/>
          <a:p>
            <a:fld id="{C3E92CAF-25C9-47E5-B1C9-5D6E057800C9}" type="slidenum">
              <a:rPr lang="en-IN" smtClean="0"/>
              <a:t>‹#›</a:t>
            </a:fld>
            <a:endParaRPr lang="en-IN"/>
          </a:p>
        </p:txBody>
      </p:sp>
    </p:spTree>
    <p:extLst>
      <p:ext uri="{BB962C8B-B14F-4D97-AF65-F5344CB8AC3E}">
        <p14:creationId xmlns:p14="http://schemas.microsoft.com/office/powerpoint/2010/main" val="3886527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1EE6-3DCA-64B2-EE1B-219078CDA31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DC70ACB-9CC5-B7CC-923B-C3A7E10F25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8A04AC-4095-47AD-6F79-F3DCD79244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20DB0DF-21E6-170B-4299-C9F9E349A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CA5C85-0649-0C7C-F1F2-F8FA58F2D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AF5225-EE5E-36C6-CE9E-11C9859A3D1E}"/>
              </a:ext>
            </a:extLst>
          </p:cNvPr>
          <p:cNvSpPr>
            <a:spLocks noGrp="1"/>
          </p:cNvSpPr>
          <p:nvPr>
            <p:ph type="dt" sz="half" idx="10"/>
          </p:nvPr>
        </p:nvSpPr>
        <p:spPr/>
        <p:txBody>
          <a:bodyPr/>
          <a:lstStyle/>
          <a:p>
            <a:fld id="{BBBBD06F-7FA3-4D46-993E-CCAB2ECEF6E7}" type="datetimeFigureOut">
              <a:rPr lang="en-IN" smtClean="0"/>
              <a:t>04-02-2023</a:t>
            </a:fld>
            <a:endParaRPr lang="en-IN"/>
          </a:p>
        </p:txBody>
      </p:sp>
      <p:sp>
        <p:nvSpPr>
          <p:cNvPr id="8" name="Footer Placeholder 7">
            <a:extLst>
              <a:ext uri="{FF2B5EF4-FFF2-40B4-BE49-F238E27FC236}">
                <a16:creationId xmlns:a16="http://schemas.microsoft.com/office/drawing/2014/main" id="{7D06DBE7-45D9-2374-4742-3F3D94F3FCE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A6F627B-B272-A646-2F99-E7860361EB18}"/>
              </a:ext>
            </a:extLst>
          </p:cNvPr>
          <p:cNvSpPr>
            <a:spLocks noGrp="1"/>
          </p:cNvSpPr>
          <p:nvPr>
            <p:ph type="sldNum" sz="quarter" idx="12"/>
          </p:nvPr>
        </p:nvSpPr>
        <p:spPr/>
        <p:txBody>
          <a:bodyPr/>
          <a:lstStyle/>
          <a:p>
            <a:fld id="{C3E92CAF-25C9-47E5-B1C9-5D6E057800C9}" type="slidenum">
              <a:rPr lang="en-IN" smtClean="0"/>
              <a:t>‹#›</a:t>
            </a:fld>
            <a:endParaRPr lang="en-IN"/>
          </a:p>
        </p:txBody>
      </p:sp>
    </p:spTree>
    <p:extLst>
      <p:ext uri="{BB962C8B-B14F-4D97-AF65-F5344CB8AC3E}">
        <p14:creationId xmlns:p14="http://schemas.microsoft.com/office/powerpoint/2010/main" val="2495886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F9490-57CE-63E2-B025-2F2EB91AC8C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D438A8-13EA-0369-3B9C-0EEBBB81CFEB}"/>
              </a:ext>
            </a:extLst>
          </p:cNvPr>
          <p:cNvSpPr>
            <a:spLocks noGrp="1"/>
          </p:cNvSpPr>
          <p:nvPr>
            <p:ph type="dt" sz="half" idx="10"/>
          </p:nvPr>
        </p:nvSpPr>
        <p:spPr/>
        <p:txBody>
          <a:bodyPr/>
          <a:lstStyle/>
          <a:p>
            <a:fld id="{BBBBD06F-7FA3-4D46-993E-CCAB2ECEF6E7}" type="datetimeFigureOut">
              <a:rPr lang="en-IN" smtClean="0"/>
              <a:t>04-02-2023</a:t>
            </a:fld>
            <a:endParaRPr lang="en-IN"/>
          </a:p>
        </p:txBody>
      </p:sp>
      <p:sp>
        <p:nvSpPr>
          <p:cNvPr id="4" name="Footer Placeholder 3">
            <a:extLst>
              <a:ext uri="{FF2B5EF4-FFF2-40B4-BE49-F238E27FC236}">
                <a16:creationId xmlns:a16="http://schemas.microsoft.com/office/drawing/2014/main" id="{E00C7BDA-ADF5-15FA-A018-6B5F353BDDB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81AFFE-83BD-D604-8C7A-F838E26C5A36}"/>
              </a:ext>
            </a:extLst>
          </p:cNvPr>
          <p:cNvSpPr>
            <a:spLocks noGrp="1"/>
          </p:cNvSpPr>
          <p:nvPr>
            <p:ph type="sldNum" sz="quarter" idx="12"/>
          </p:nvPr>
        </p:nvSpPr>
        <p:spPr/>
        <p:txBody>
          <a:bodyPr/>
          <a:lstStyle/>
          <a:p>
            <a:fld id="{C3E92CAF-25C9-47E5-B1C9-5D6E057800C9}" type="slidenum">
              <a:rPr lang="en-IN" smtClean="0"/>
              <a:t>‹#›</a:t>
            </a:fld>
            <a:endParaRPr lang="en-IN"/>
          </a:p>
        </p:txBody>
      </p:sp>
    </p:spTree>
    <p:extLst>
      <p:ext uri="{BB962C8B-B14F-4D97-AF65-F5344CB8AC3E}">
        <p14:creationId xmlns:p14="http://schemas.microsoft.com/office/powerpoint/2010/main" val="3994070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085B4E-9BB0-CCC9-5EC9-184E618584E0}"/>
              </a:ext>
            </a:extLst>
          </p:cNvPr>
          <p:cNvSpPr>
            <a:spLocks noGrp="1"/>
          </p:cNvSpPr>
          <p:nvPr>
            <p:ph type="dt" sz="half" idx="10"/>
          </p:nvPr>
        </p:nvSpPr>
        <p:spPr/>
        <p:txBody>
          <a:bodyPr/>
          <a:lstStyle/>
          <a:p>
            <a:fld id="{BBBBD06F-7FA3-4D46-993E-CCAB2ECEF6E7}" type="datetimeFigureOut">
              <a:rPr lang="en-IN" smtClean="0"/>
              <a:t>04-02-2023</a:t>
            </a:fld>
            <a:endParaRPr lang="en-IN"/>
          </a:p>
        </p:txBody>
      </p:sp>
      <p:sp>
        <p:nvSpPr>
          <p:cNvPr id="3" name="Footer Placeholder 2">
            <a:extLst>
              <a:ext uri="{FF2B5EF4-FFF2-40B4-BE49-F238E27FC236}">
                <a16:creationId xmlns:a16="http://schemas.microsoft.com/office/drawing/2014/main" id="{89EEE739-97C2-E4E9-C34F-5BE307B12C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95B763E-6C77-03A8-7818-EC6794823BB6}"/>
              </a:ext>
            </a:extLst>
          </p:cNvPr>
          <p:cNvSpPr>
            <a:spLocks noGrp="1"/>
          </p:cNvSpPr>
          <p:nvPr>
            <p:ph type="sldNum" sz="quarter" idx="12"/>
          </p:nvPr>
        </p:nvSpPr>
        <p:spPr/>
        <p:txBody>
          <a:bodyPr/>
          <a:lstStyle/>
          <a:p>
            <a:fld id="{C3E92CAF-25C9-47E5-B1C9-5D6E057800C9}" type="slidenum">
              <a:rPr lang="en-IN" smtClean="0"/>
              <a:t>‹#›</a:t>
            </a:fld>
            <a:endParaRPr lang="en-IN"/>
          </a:p>
        </p:txBody>
      </p:sp>
    </p:spTree>
    <p:extLst>
      <p:ext uri="{BB962C8B-B14F-4D97-AF65-F5344CB8AC3E}">
        <p14:creationId xmlns:p14="http://schemas.microsoft.com/office/powerpoint/2010/main" val="134709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7708-2A5D-A769-F8DD-FCF3B39BC5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E02006E-5279-0A0F-3278-DC25E46474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D1BC111-7E63-947B-A9CE-B222D52321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7D6381-F009-FFFA-2230-02075786F935}"/>
              </a:ext>
            </a:extLst>
          </p:cNvPr>
          <p:cNvSpPr>
            <a:spLocks noGrp="1"/>
          </p:cNvSpPr>
          <p:nvPr>
            <p:ph type="dt" sz="half" idx="10"/>
          </p:nvPr>
        </p:nvSpPr>
        <p:spPr/>
        <p:txBody>
          <a:bodyPr/>
          <a:lstStyle/>
          <a:p>
            <a:fld id="{BBBBD06F-7FA3-4D46-993E-CCAB2ECEF6E7}" type="datetimeFigureOut">
              <a:rPr lang="en-IN" smtClean="0"/>
              <a:t>04-02-2023</a:t>
            </a:fld>
            <a:endParaRPr lang="en-IN"/>
          </a:p>
        </p:txBody>
      </p:sp>
      <p:sp>
        <p:nvSpPr>
          <p:cNvPr id="6" name="Footer Placeholder 5">
            <a:extLst>
              <a:ext uri="{FF2B5EF4-FFF2-40B4-BE49-F238E27FC236}">
                <a16:creationId xmlns:a16="http://schemas.microsoft.com/office/drawing/2014/main" id="{1B769FBD-E803-7895-7B93-3183F2F3B0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A0698A-569D-BA3F-CB21-258DFBBFC9A7}"/>
              </a:ext>
            </a:extLst>
          </p:cNvPr>
          <p:cNvSpPr>
            <a:spLocks noGrp="1"/>
          </p:cNvSpPr>
          <p:nvPr>
            <p:ph type="sldNum" sz="quarter" idx="12"/>
          </p:nvPr>
        </p:nvSpPr>
        <p:spPr/>
        <p:txBody>
          <a:bodyPr/>
          <a:lstStyle/>
          <a:p>
            <a:fld id="{C3E92CAF-25C9-47E5-B1C9-5D6E057800C9}" type="slidenum">
              <a:rPr lang="en-IN" smtClean="0"/>
              <a:t>‹#›</a:t>
            </a:fld>
            <a:endParaRPr lang="en-IN"/>
          </a:p>
        </p:txBody>
      </p:sp>
    </p:spTree>
    <p:extLst>
      <p:ext uri="{BB962C8B-B14F-4D97-AF65-F5344CB8AC3E}">
        <p14:creationId xmlns:p14="http://schemas.microsoft.com/office/powerpoint/2010/main" val="2836009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775BF-599B-B29A-9910-DA39EFFCE5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3E9C3F8-22EA-45A7-1F63-20A472E4E7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50ADFFD-F88A-737C-E823-CC63C1813F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70A120-4044-DB62-D96C-D10B8CC99D88}"/>
              </a:ext>
            </a:extLst>
          </p:cNvPr>
          <p:cNvSpPr>
            <a:spLocks noGrp="1"/>
          </p:cNvSpPr>
          <p:nvPr>
            <p:ph type="dt" sz="half" idx="10"/>
          </p:nvPr>
        </p:nvSpPr>
        <p:spPr/>
        <p:txBody>
          <a:bodyPr/>
          <a:lstStyle/>
          <a:p>
            <a:fld id="{BBBBD06F-7FA3-4D46-993E-CCAB2ECEF6E7}" type="datetimeFigureOut">
              <a:rPr lang="en-IN" smtClean="0"/>
              <a:t>04-02-2023</a:t>
            </a:fld>
            <a:endParaRPr lang="en-IN"/>
          </a:p>
        </p:txBody>
      </p:sp>
      <p:sp>
        <p:nvSpPr>
          <p:cNvPr id="6" name="Footer Placeholder 5">
            <a:extLst>
              <a:ext uri="{FF2B5EF4-FFF2-40B4-BE49-F238E27FC236}">
                <a16:creationId xmlns:a16="http://schemas.microsoft.com/office/drawing/2014/main" id="{A32D08F0-676F-99A6-522E-B7837BE483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1D36C2-1262-A29E-B403-17113822CCBC}"/>
              </a:ext>
            </a:extLst>
          </p:cNvPr>
          <p:cNvSpPr>
            <a:spLocks noGrp="1"/>
          </p:cNvSpPr>
          <p:nvPr>
            <p:ph type="sldNum" sz="quarter" idx="12"/>
          </p:nvPr>
        </p:nvSpPr>
        <p:spPr/>
        <p:txBody>
          <a:bodyPr/>
          <a:lstStyle/>
          <a:p>
            <a:fld id="{C3E92CAF-25C9-47E5-B1C9-5D6E057800C9}" type="slidenum">
              <a:rPr lang="en-IN" smtClean="0"/>
              <a:t>‹#›</a:t>
            </a:fld>
            <a:endParaRPr lang="en-IN"/>
          </a:p>
        </p:txBody>
      </p:sp>
    </p:spTree>
    <p:extLst>
      <p:ext uri="{BB962C8B-B14F-4D97-AF65-F5344CB8AC3E}">
        <p14:creationId xmlns:p14="http://schemas.microsoft.com/office/powerpoint/2010/main" val="3783544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6435F5-42FB-8229-E819-1B8A05EDB6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326D552-63C5-A390-01C7-6E585E3D28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4C0774-D4E3-E260-822D-1CF528F378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BD06F-7FA3-4D46-993E-CCAB2ECEF6E7}" type="datetimeFigureOut">
              <a:rPr lang="en-IN" smtClean="0"/>
              <a:t>04-02-2023</a:t>
            </a:fld>
            <a:endParaRPr lang="en-IN"/>
          </a:p>
        </p:txBody>
      </p:sp>
      <p:sp>
        <p:nvSpPr>
          <p:cNvPr id="5" name="Footer Placeholder 4">
            <a:extLst>
              <a:ext uri="{FF2B5EF4-FFF2-40B4-BE49-F238E27FC236}">
                <a16:creationId xmlns:a16="http://schemas.microsoft.com/office/drawing/2014/main" id="{0B38FBD8-3F58-192F-72D9-4222BA51BE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373E841-B154-1EC0-1ECF-0CDA5F0278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E92CAF-25C9-47E5-B1C9-5D6E057800C9}" type="slidenum">
              <a:rPr lang="en-IN" smtClean="0"/>
              <a:t>‹#›</a:t>
            </a:fld>
            <a:endParaRPr lang="en-IN"/>
          </a:p>
        </p:txBody>
      </p:sp>
    </p:spTree>
    <p:extLst>
      <p:ext uri="{BB962C8B-B14F-4D97-AF65-F5344CB8AC3E}">
        <p14:creationId xmlns:p14="http://schemas.microsoft.com/office/powerpoint/2010/main" val="68726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A3A6D-7000-2948-4DAB-48BF9F52E0BF}"/>
              </a:ext>
            </a:extLst>
          </p:cNvPr>
          <p:cNvSpPr>
            <a:spLocks noGrp="1"/>
          </p:cNvSpPr>
          <p:nvPr>
            <p:ph type="ctrTitle"/>
          </p:nvPr>
        </p:nvSpPr>
        <p:spPr>
          <a:xfrm>
            <a:off x="1524000" y="1122363"/>
            <a:ext cx="9144000" cy="1655762"/>
          </a:xfrm>
        </p:spPr>
        <p:txBody>
          <a:bodyPr/>
          <a:lstStyle/>
          <a:p>
            <a:r>
              <a:rPr lang="en-IN" dirty="0"/>
              <a:t>Lab 1</a:t>
            </a:r>
          </a:p>
        </p:txBody>
      </p:sp>
      <p:sp>
        <p:nvSpPr>
          <p:cNvPr id="3" name="Subtitle 2">
            <a:extLst>
              <a:ext uri="{FF2B5EF4-FFF2-40B4-BE49-F238E27FC236}">
                <a16:creationId xmlns:a16="http://schemas.microsoft.com/office/drawing/2014/main" id="{E888D913-890E-FE2D-B69C-DE549036CDB4}"/>
              </a:ext>
            </a:extLst>
          </p:cNvPr>
          <p:cNvSpPr>
            <a:spLocks noGrp="1"/>
          </p:cNvSpPr>
          <p:nvPr>
            <p:ph type="subTitle" idx="1"/>
          </p:nvPr>
        </p:nvSpPr>
        <p:spPr>
          <a:xfrm>
            <a:off x="1524000" y="3327662"/>
            <a:ext cx="9144000" cy="1930138"/>
          </a:xfrm>
        </p:spPr>
        <p:txBody>
          <a:bodyPr>
            <a:normAutofit/>
          </a:bodyPr>
          <a:lstStyle/>
          <a:p>
            <a:r>
              <a:rPr lang="en-IN" sz="6600" dirty="0">
                <a:latin typeface="Times New Roman" panose="02020603050405020304" pitchFamily="18" charset="0"/>
                <a:cs typeface="Times New Roman" panose="02020603050405020304" pitchFamily="18" charset="0"/>
              </a:rPr>
              <a:t>Introduction to Communication System</a:t>
            </a:r>
          </a:p>
        </p:txBody>
      </p:sp>
    </p:spTree>
    <p:extLst>
      <p:ext uri="{BB962C8B-B14F-4D97-AF65-F5344CB8AC3E}">
        <p14:creationId xmlns:p14="http://schemas.microsoft.com/office/powerpoint/2010/main" val="3694737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DDE2-1721-CBAE-0BF4-CB481D3B2A74}"/>
              </a:ext>
            </a:extLst>
          </p:cNvPr>
          <p:cNvSpPr>
            <a:spLocks noGrp="1"/>
          </p:cNvSpPr>
          <p:nvPr>
            <p:ph type="title"/>
          </p:nvPr>
        </p:nvSpPr>
        <p:spPr>
          <a:xfrm>
            <a:off x="838200" y="365125"/>
            <a:ext cx="10515600" cy="549275"/>
          </a:xfrm>
        </p:spPr>
        <p:txBody>
          <a:bodyPr>
            <a:normAutofit fontScale="90000"/>
          </a:bodyPr>
          <a:lstStyle/>
          <a:p>
            <a:r>
              <a:rPr lang="en-IN" dirty="0">
                <a:solidFill>
                  <a:srgbClr val="FF0000"/>
                </a:solidFill>
                <a:latin typeface="Times New Roman" panose="02020603050405020304" pitchFamily="18" charset="0"/>
                <a:cs typeface="Times New Roman" panose="02020603050405020304" pitchFamily="18" charset="0"/>
              </a:rPr>
              <a:t>Types of filter:</a:t>
            </a:r>
          </a:p>
        </p:txBody>
      </p:sp>
      <p:pic>
        <p:nvPicPr>
          <p:cNvPr id="2050" name="Picture 2">
            <a:extLst>
              <a:ext uri="{FF2B5EF4-FFF2-40B4-BE49-F238E27FC236}">
                <a16:creationId xmlns:a16="http://schemas.microsoft.com/office/drawing/2014/main" id="{F554069F-C766-D7F6-52B0-547FDE7B5F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4207" y="1291472"/>
            <a:ext cx="11519554" cy="4114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871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3A3C7-6A75-747D-6C51-36BEFEAD6BF0}"/>
              </a:ext>
            </a:extLst>
          </p:cNvPr>
          <p:cNvSpPr>
            <a:spLocks noGrp="1"/>
          </p:cNvSpPr>
          <p:nvPr>
            <p:ph type="title"/>
          </p:nvPr>
        </p:nvSpPr>
        <p:spPr>
          <a:xfrm>
            <a:off x="838200" y="365126"/>
            <a:ext cx="10515600" cy="822652"/>
          </a:xfrm>
        </p:spPr>
        <p:txBody>
          <a:bodyPr>
            <a:normAutofit fontScale="90000"/>
          </a:bodyPr>
          <a:lstStyle/>
          <a:p>
            <a:br>
              <a:rPr lang="en-IN" b="1" i="0" dirty="0">
                <a:solidFill>
                  <a:srgbClr val="404041"/>
                </a:solidFill>
                <a:effectLst/>
                <a:latin typeface="Lato" panose="020F0502020204030203" pitchFamily="34" charset="0"/>
              </a:rPr>
            </a:br>
            <a:r>
              <a:rPr lang="en-IN" b="1" i="0" dirty="0">
                <a:solidFill>
                  <a:srgbClr val="404041"/>
                </a:solidFill>
                <a:effectLst/>
                <a:latin typeface="Lato" panose="020F0502020204030203" pitchFamily="34" charset="0"/>
              </a:rPr>
              <a:t>Passive Low Pass Filter</a:t>
            </a:r>
            <a:br>
              <a:rPr lang="en-IN" b="1" i="0" dirty="0">
                <a:solidFill>
                  <a:srgbClr val="404041"/>
                </a:solidFill>
                <a:effectLst/>
                <a:latin typeface="Lato" panose="020F0502020204030203" pitchFamily="34" charset="0"/>
              </a:rPr>
            </a:br>
            <a:endParaRPr lang="en-IN" dirty="0"/>
          </a:p>
        </p:txBody>
      </p:sp>
      <p:pic>
        <p:nvPicPr>
          <p:cNvPr id="1026" name="Picture 2">
            <a:extLst>
              <a:ext uri="{FF2B5EF4-FFF2-40B4-BE49-F238E27FC236}">
                <a16:creationId xmlns:a16="http://schemas.microsoft.com/office/drawing/2014/main" id="{F58123A2-6B6A-C285-1E90-80957CA109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9876" y="2007909"/>
            <a:ext cx="5231877" cy="26658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DCE4729-2D7B-D948-5CC4-16E3DAFA6158}"/>
              </a:ext>
            </a:extLst>
          </p:cNvPr>
          <p:cNvSpPr txBox="1"/>
          <p:nvPr/>
        </p:nvSpPr>
        <p:spPr>
          <a:xfrm>
            <a:off x="7183225" y="1272619"/>
            <a:ext cx="4449451" cy="5293757"/>
          </a:xfrm>
          <a:prstGeom prst="rect">
            <a:avLst/>
          </a:prstGeom>
          <a:noFill/>
        </p:spPr>
        <p:txBody>
          <a:bodyPr wrap="square" rtlCol="0">
            <a:spAutoFit/>
          </a:bodyPr>
          <a:lstStyle/>
          <a:p>
            <a:pPr marL="342900" indent="-342900">
              <a:buFont typeface="Wingdings" panose="05000000000000000000" pitchFamily="2" charset="2"/>
              <a:buChar char="Ø"/>
            </a:pPr>
            <a:r>
              <a:rPr lang="en-US" sz="2000" b="0" i="0" dirty="0">
                <a:solidFill>
                  <a:srgbClr val="414042"/>
                </a:solidFill>
                <a:effectLst/>
                <a:latin typeface="Times New Roman" panose="02020603050405020304" pitchFamily="18" charset="0"/>
                <a:cs typeface="Times New Roman" panose="02020603050405020304" pitchFamily="18" charset="0"/>
              </a:rPr>
              <a:t>In low frequency applications (up to 100kHz), passive filters are generally constructed       using simple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RC</a:t>
            </a:r>
            <a:r>
              <a:rPr lang="en-US" sz="2000" b="0" i="0" dirty="0">
                <a:solidFill>
                  <a:srgbClr val="414042"/>
                </a:solidFill>
                <a:effectLst/>
                <a:latin typeface="Times New Roman" panose="02020603050405020304" pitchFamily="18" charset="0"/>
                <a:cs typeface="Times New Roman" panose="02020603050405020304" pitchFamily="18" charset="0"/>
              </a:rPr>
              <a:t> (Resistor-Capacitor) networks.</a:t>
            </a:r>
          </a:p>
          <a:p>
            <a:pPr marL="342900" indent="-342900" algn="just">
              <a:buFont typeface="Wingdings" panose="05000000000000000000" pitchFamily="2" charset="2"/>
              <a:buChar char="Ø"/>
            </a:pPr>
            <a:r>
              <a:rPr lang="en-US" sz="2000" b="0" i="0" dirty="0">
                <a:solidFill>
                  <a:srgbClr val="414042"/>
                </a:solidFill>
                <a:effectLst/>
                <a:latin typeface="Times New Roman" panose="02020603050405020304" pitchFamily="18" charset="0"/>
                <a:cs typeface="Times New Roman" panose="02020603050405020304" pitchFamily="18" charset="0"/>
              </a:rPr>
              <a:t>while higher frequency filters (above 100kHz) are usually made from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RLC</a:t>
            </a:r>
            <a:r>
              <a:rPr lang="en-US" sz="2000" b="0" i="0" dirty="0">
                <a:solidFill>
                  <a:srgbClr val="414042"/>
                </a:solidFill>
                <a:effectLst/>
                <a:latin typeface="Times New Roman" panose="02020603050405020304" pitchFamily="18" charset="0"/>
                <a:cs typeface="Times New Roman" panose="02020603050405020304" pitchFamily="18" charset="0"/>
              </a:rPr>
              <a:t> (Resistor-Inductor-Capacitor) components.</a:t>
            </a:r>
          </a:p>
          <a:p>
            <a:pPr marL="342900" indent="-342900" algn="just">
              <a:buFont typeface="Wingdings" panose="05000000000000000000" pitchFamily="2" charset="2"/>
              <a:buChar char="Ø"/>
            </a:pPr>
            <a:r>
              <a:rPr lang="en-US" sz="2000" b="0" i="0" dirty="0">
                <a:solidFill>
                  <a:srgbClr val="414042"/>
                </a:solidFill>
                <a:effectLst/>
                <a:latin typeface="Times New Roman" panose="02020603050405020304" pitchFamily="18" charset="0"/>
                <a:cs typeface="Times New Roman" panose="02020603050405020304" pitchFamily="18" charset="0"/>
              </a:rPr>
              <a:t>Passive filters are made up of passive components such as resistors, capacitors and inductors and have no amplifying elements (transistors, op-amps, etc.) so have no signal gain, therefore their output level is always less than the input.</a:t>
            </a:r>
          </a:p>
          <a:p>
            <a:endParaRPr lang="en-IN" dirty="0"/>
          </a:p>
        </p:txBody>
      </p:sp>
    </p:spTree>
    <p:extLst>
      <p:ext uri="{BB962C8B-B14F-4D97-AF65-F5344CB8AC3E}">
        <p14:creationId xmlns:p14="http://schemas.microsoft.com/office/powerpoint/2010/main" val="194737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F35DA-1F15-89DA-1D1A-CF149F889D0C}"/>
              </a:ext>
            </a:extLst>
          </p:cNvPr>
          <p:cNvSpPr>
            <a:spLocks noGrp="1"/>
          </p:cNvSpPr>
          <p:nvPr>
            <p:ph type="title"/>
          </p:nvPr>
        </p:nvSpPr>
        <p:spPr/>
        <p:txBody>
          <a:bodyPr>
            <a:noAutofit/>
          </a:bodyPr>
          <a:lstStyle/>
          <a:p>
            <a:r>
              <a:rPr lang="en-US" sz="2400" b="1" dirty="0">
                <a:solidFill>
                  <a:srgbClr val="FF0000"/>
                </a:solidFill>
                <a:latin typeface="Times New Roman" panose="02020603050405020304" pitchFamily="18" charset="0"/>
                <a:cs typeface="Times New Roman" panose="02020603050405020304" pitchFamily="18" charset="0"/>
              </a:rPr>
              <a:t>Example-1)</a:t>
            </a:r>
            <a:r>
              <a:rPr lang="en-US" sz="2400" dirty="0">
                <a:solidFill>
                  <a:srgbClr val="FF0000"/>
                </a:solidFill>
                <a:latin typeface="Times New Roman" panose="02020603050405020304" pitchFamily="18" charset="0"/>
                <a:cs typeface="Times New Roman" panose="02020603050405020304" pitchFamily="18" charset="0"/>
              </a:rPr>
              <a:t> A Low Pass Filter circuit consisting of a resistor of </a:t>
            </a:r>
            <a:r>
              <a:rPr lang="en-US" sz="2400" b="1" dirty="0">
                <a:solidFill>
                  <a:srgbClr val="FF0000"/>
                </a:solidFill>
                <a:latin typeface="Times New Roman" panose="02020603050405020304" pitchFamily="18" charset="0"/>
                <a:cs typeface="Times New Roman" panose="02020603050405020304" pitchFamily="18" charset="0"/>
              </a:rPr>
              <a:t>4k7Ω</a:t>
            </a:r>
            <a:r>
              <a:rPr lang="en-US" sz="2400" dirty="0">
                <a:solidFill>
                  <a:srgbClr val="FF0000"/>
                </a:solidFill>
                <a:latin typeface="Times New Roman" panose="02020603050405020304" pitchFamily="18" charset="0"/>
                <a:cs typeface="Times New Roman" panose="02020603050405020304" pitchFamily="18" charset="0"/>
              </a:rPr>
              <a:t> in series with a capacitor of </a:t>
            </a:r>
            <a:r>
              <a:rPr lang="en-US" sz="2400" b="1" dirty="0">
                <a:solidFill>
                  <a:srgbClr val="FF0000"/>
                </a:solidFill>
                <a:latin typeface="Times New Roman" panose="02020603050405020304" pitchFamily="18" charset="0"/>
                <a:cs typeface="Times New Roman" panose="02020603050405020304" pitchFamily="18" charset="0"/>
              </a:rPr>
              <a:t>47nF</a:t>
            </a:r>
            <a:r>
              <a:rPr lang="en-US" sz="2400" dirty="0">
                <a:solidFill>
                  <a:srgbClr val="FF0000"/>
                </a:solidFill>
                <a:latin typeface="Times New Roman" panose="02020603050405020304" pitchFamily="18" charset="0"/>
                <a:cs typeface="Times New Roman" panose="02020603050405020304" pitchFamily="18" charset="0"/>
              </a:rPr>
              <a:t> is connected across a 10v sinusoidal supply. Calculate the output voltage ( VOUT ) at a frequency of </a:t>
            </a:r>
            <a:r>
              <a:rPr lang="en-US" sz="2400" b="1" dirty="0">
                <a:solidFill>
                  <a:srgbClr val="FF0000"/>
                </a:solidFill>
                <a:latin typeface="Times New Roman" panose="02020603050405020304" pitchFamily="18" charset="0"/>
                <a:cs typeface="Times New Roman" panose="02020603050405020304" pitchFamily="18" charset="0"/>
              </a:rPr>
              <a:t>100Hz</a:t>
            </a:r>
            <a:r>
              <a:rPr lang="en-US" sz="2400" dirty="0">
                <a:solidFill>
                  <a:srgbClr val="FF0000"/>
                </a:solidFill>
                <a:latin typeface="Times New Roman" panose="02020603050405020304" pitchFamily="18" charset="0"/>
                <a:cs typeface="Times New Roman" panose="02020603050405020304" pitchFamily="18" charset="0"/>
              </a:rPr>
              <a:t> and again at frequency of 10,000Hz or 10kHz.</a:t>
            </a:r>
            <a:endParaRPr lang="en-IN" sz="2400" dirty="0">
              <a:solidFill>
                <a:srgbClr val="FF0000"/>
              </a:solidFill>
              <a:latin typeface="Times New Roman" panose="02020603050405020304" pitchFamily="18" charset="0"/>
              <a:cs typeface="Times New Roman" panose="02020603050405020304" pitchFamily="18" charset="0"/>
            </a:endParaRPr>
          </a:p>
        </p:txBody>
      </p:sp>
      <p:pic>
        <p:nvPicPr>
          <p:cNvPr id="3079" name="Picture 7" descr="capacitive reactance at 100hz">
            <a:extLst>
              <a:ext uri="{FF2B5EF4-FFF2-40B4-BE49-F238E27FC236}">
                <a16:creationId xmlns:a16="http://schemas.microsoft.com/office/drawing/2014/main" id="{92BF45DC-1769-5F27-4370-6F7D31D1B0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60347" y="2395889"/>
            <a:ext cx="5237278" cy="903492"/>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potential divider at 100hz">
            <a:extLst>
              <a:ext uri="{FF2B5EF4-FFF2-40B4-BE49-F238E27FC236}">
                <a16:creationId xmlns:a16="http://schemas.microsoft.com/office/drawing/2014/main" id="{5CB7239E-1067-6AA2-5669-B3D12A36F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347" y="4258453"/>
            <a:ext cx="5642630" cy="124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799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nsfer function equation">
            <a:extLst>
              <a:ext uri="{FF2B5EF4-FFF2-40B4-BE49-F238E27FC236}">
                <a16:creationId xmlns:a16="http://schemas.microsoft.com/office/drawing/2014/main" id="{A93C0761-E554-0CFF-C70A-F3343AFE96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6313" y="801278"/>
            <a:ext cx="9539926" cy="5375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6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B5CBD-5463-4106-59E9-B653441CCE59}"/>
              </a:ext>
            </a:extLst>
          </p:cNvPr>
          <p:cNvSpPr>
            <a:spLocks noGrp="1"/>
          </p:cNvSpPr>
          <p:nvPr>
            <p:ph type="title"/>
          </p:nvPr>
        </p:nvSpPr>
        <p:spPr>
          <a:xfrm>
            <a:off x="0" y="365125"/>
            <a:ext cx="10515600" cy="1325563"/>
          </a:xfrm>
        </p:spPr>
        <p:txBody>
          <a:bodyPr/>
          <a:lstStyle/>
          <a:p>
            <a:r>
              <a:rPr lang="en-IN" dirty="0">
                <a:solidFill>
                  <a:srgbClr val="FF0000"/>
                </a:solidFill>
                <a:latin typeface="Times New Roman" panose="02020603050405020304" pitchFamily="18" charset="0"/>
                <a:cs typeface="Times New Roman" panose="02020603050405020304" pitchFamily="18" charset="0"/>
              </a:rPr>
              <a:t>Transfer Function</a:t>
            </a:r>
            <a:br>
              <a:rPr lang="en-IN" dirty="0">
                <a:solidFill>
                  <a:srgbClr val="FF0000"/>
                </a:solidFill>
                <a:latin typeface="Times New Roman" panose="02020603050405020304" pitchFamily="18" charset="0"/>
                <a:cs typeface="Times New Roman" panose="02020603050405020304" pitchFamily="18" charset="0"/>
              </a:rPr>
            </a:br>
            <a:r>
              <a:rPr lang="en-IN" dirty="0">
                <a:solidFill>
                  <a:srgbClr val="FF0000"/>
                </a:solidFill>
                <a:latin typeface="Times New Roman" panose="02020603050405020304" pitchFamily="18" charset="0"/>
                <a:cs typeface="Times New Roman" panose="02020603050405020304" pitchFamily="18" charset="0"/>
              </a:rPr>
              <a:t>consider same example-1</a:t>
            </a:r>
          </a:p>
        </p:txBody>
      </p:sp>
      <p:pic>
        <p:nvPicPr>
          <p:cNvPr id="8" name="Picture 7">
            <a:extLst>
              <a:ext uri="{FF2B5EF4-FFF2-40B4-BE49-F238E27FC236}">
                <a16:creationId xmlns:a16="http://schemas.microsoft.com/office/drawing/2014/main" id="{815E2BBF-63BA-9B1C-3A76-5B3A04966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4307" y="365125"/>
            <a:ext cx="5591808" cy="6384467"/>
          </a:xfrm>
          <a:prstGeom prst="rect">
            <a:avLst/>
          </a:prstGeom>
        </p:spPr>
      </p:pic>
    </p:spTree>
    <p:extLst>
      <p:ext uri="{BB962C8B-B14F-4D97-AF65-F5344CB8AC3E}">
        <p14:creationId xmlns:p14="http://schemas.microsoft.com/office/powerpoint/2010/main" val="1316327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F1B2A-5F56-E5F5-71F4-7E3CE02F08B9}"/>
              </a:ext>
            </a:extLst>
          </p:cNvPr>
          <p:cNvSpPr>
            <a:spLocks noGrp="1"/>
          </p:cNvSpPr>
          <p:nvPr>
            <p:ph type="title"/>
          </p:nvPr>
        </p:nvSpPr>
        <p:spPr/>
        <p:txBody>
          <a:bodyPr/>
          <a:lstStyle/>
          <a:p>
            <a:r>
              <a:rPr lang="en-IN" dirty="0"/>
              <a:t>Requirement: MATLAB Simulink</a:t>
            </a:r>
          </a:p>
        </p:txBody>
      </p:sp>
      <p:pic>
        <p:nvPicPr>
          <p:cNvPr id="5" name="Content Placeholder 4">
            <a:extLst>
              <a:ext uri="{FF2B5EF4-FFF2-40B4-BE49-F238E27FC236}">
                <a16:creationId xmlns:a16="http://schemas.microsoft.com/office/drawing/2014/main" id="{54525F74-0444-E36B-3A5F-88DA7E68D664}"/>
              </a:ext>
            </a:extLst>
          </p:cNvPr>
          <p:cNvPicPr>
            <a:picLocks noGrp="1" noChangeAspect="1"/>
          </p:cNvPicPr>
          <p:nvPr>
            <p:ph idx="1"/>
          </p:nvPr>
        </p:nvPicPr>
        <p:blipFill>
          <a:blip r:embed="rId2"/>
          <a:stretch>
            <a:fillRect/>
          </a:stretch>
        </p:blipFill>
        <p:spPr>
          <a:xfrm>
            <a:off x="1691122" y="1825625"/>
            <a:ext cx="8809756" cy="4351338"/>
          </a:xfrm>
        </p:spPr>
      </p:pic>
    </p:spTree>
    <p:extLst>
      <p:ext uri="{BB962C8B-B14F-4D97-AF65-F5344CB8AC3E}">
        <p14:creationId xmlns:p14="http://schemas.microsoft.com/office/powerpoint/2010/main" val="3648592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05A49-2DCD-7A31-BF73-6BD69DF0F67F}"/>
              </a:ext>
            </a:extLst>
          </p:cNvPr>
          <p:cNvSpPr>
            <a:spLocks noGrp="1"/>
          </p:cNvSpPr>
          <p:nvPr>
            <p:ph type="title"/>
          </p:nvPr>
        </p:nvSpPr>
        <p:spPr/>
        <p:txBody>
          <a:bodyPr/>
          <a:lstStyle/>
          <a:p>
            <a:r>
              <a:rPr lang="en-IN" dirty="0"/>
              <a:t>MATLAB Simulink</a:t>
            </a:r>
          </a:p>
        </p:txBody>
      </p:sp>
      <p:pic>
        <p:nvPicPr>
          <p:cNvPr id="4" name="Content Placeholder 4">
            <a:extLst>
              <a:ext uri="{FF2B5EF4-FFF2-40B4-BE49-F238E27FC236}">
                <a16:creationId xmlns:a16="http://schemas.microsoft.com/office/drawing/2014/main" id="{32CBA50E-D917-77E0-CBFE-17A8884C846F}"/>
              </a:ext>
            </a:extLst>
          </p:cNvPr>
          <p:cNvPicPr>
            <a:picLocks noGrp="1" noChangeAspect="1"/>
          </p:cNvPicPr>
          <p:nvPr>
            <p:ph idx="1"/>
          </p:nvPr>
        </p:nvPicPr>
        <p:blipFill>
          <a:blip r:embed="rId2"/>
          <a:stretch>
            <a:fillRect/>
          </a:stretch>
        </p:blipFill>
        <p:spPr>
          <a:xfrm>
            <a:off x="980388" y="1825625"/>
            <a:ext cx="10060797" cy="4351338"/>
          </a:xfrm>
        </p:spPr>
      </p:pic>
    </p:spTree>
    <p:extLst>
      <p:ext uri="{BB962C8B-B14F-4D97-AF65-F5344CB8AC3E}">
        <p14:creationId xmlns:p14="http://schemas.microsoft.com/office/powerpoint/2010/main" val="174871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76086-78A3-2E09-EE97-797122B48572}"/>
              </a:ext>
            </a:extLst>
          </p:cNvPr>
          <p:cNvSpPr>
            <a:spLocks noGrp="1"/>
          </p:cNvSpPr>
          <p:nvPr>
            <p:ph type="title"/>
          </p:nvPr>
        </p:nvSpPr>
        <p:spPr/>
        <p:txBody>
          <a:bodyPr/>
          <a:lstStyle/>
          <a:p>
            <a:r>
              <a:rPr lang="en-IN" dirty="0"/>
              <a:t>MATLAB Simulink</a:t>
            </a:r>
          </a:p>
        </p:txBody>
      </p:sp>
      <p:pic>
        <p:nvPicPr>
          <p:cNvPr id="17" name="Content Placeholder 16">
            <a:extLst>
              <a:ext uri="{FF2B5EF4-FFF2-40B4-BE49-F238E27FC236}">
                <a16:creationId xmlns:a16="http://schemas.microsoft.com/office/drawing/2014/main" id="{0278B148-444D-816C-8DD7-52ABB35AF0A1}"/>
              </a:ext>
            </a:extLst>
          </p:cNvPr>
          <p:cNvPicPr>
            <a:picLocks noGrp="1" noChangeAspect="1"/>
          </p:cNvPicPr>
          <p:nvPr>
            <p:ph idx="1"/>
          </p:nvPr>
        </p:nvPicPr>
        <p:blipFill>
          <a:blip r:embed="rId2"/>
          <a:stretch>
            <a:fillRect/>
          </a:stretch>
        </p:blipFill>
        <p:spPr>
          <a:xfrm>
            <a:off x="989814" y="1527142"/>
            <a:ext cx="9792639" cy="4649821"/>
          </a:xfrm>
        </p:spPr>
      </p:pic>
    </p:spTree>
    <p:extLst>
      <p:ext uri="{BB962C8B-B14F-4D97-AF65-F5344CB8AC3E}">
        <p14:creationId xmlns:p14="http://schemas.microsoft.com/office/powerpoint/2010/main" val="1096612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9DC80-E8D9-55A3-1F86-83EA85F3D5A8}"/>
              </a:ext>
            </a:extLst>
          </p:cNvPr>
          <p:cNvSpPr>
            <a:spLocks noGrp="1"/>
          </p:cNvSpPr>
          <p:nvPr>
            <p:ph type="title"/>
          </p:nvPr>
        </p:nvSpPr>
        <p:spPr/>
        <p:txBody>
          <a:bodyPr/>
          <a:lstStyle/>
          <a:p>
            <a:r>
              <a:rPr lang="en-IN" dirty="0"/>
              <a:t>F= 100Hz,   Vout= 9.9v</a:t>
            </a:r>
          </a:p>
        </p:txBody>
      </p:sp>
      <p:pic>
        <p:nvPicPr>
          <p:cNvPr id="5" name="Content Placeholder 4">
            <a:extLst>
              <a:ext uri="{FF2B5EF4-FFF2-40B4-BE49-F238E27FC236}">
                <a16:creationId xmlns:a16="http://schemas.microsoft.com/office/drawing/2014/main" id="{45497314-26AB-D1ED-46C4-731B580AC396}"/>
              </a:ext>
            </a:extLst>
          </p:cNvPr>
          <p:cNvPicPr>
            <a:picLocks noGrp="1" noChangeAspect="1"/>
          </p:cNvPicPr>
          <p:nvPr>
            <p:ph idx="1"/>
          </p:nvPr>
        </p:nvPicPr>
        <p:blipFill>
          <a:blip r:embed="rId2"/>
          <a:stretch>
            <a:fillRect/>
          </a:stretch>
        </p:blipFill>
        <p:spPr>
          <a:xfrm>
            <a:off x="1688813" y="1825625"/>
            <a:ext cx="8814373" cy="4351338"/>
          </a:xfrm>
        </p:spPr>
      </p:pic>
    </p:spTree>
    <p:extLst>
      <p:ext uri="{BB962C8B-B14F-4D97-AF65-F5344CB8AC3E}">
        <p14:creationId xmlns:p14="http://schemas.microsoft.com/office/powerpoint/2010/main" val="819284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E0429-90C4-4605-F50D-E00A8AD12273}"/>
              </a:ext>
            </a:extLst>
          </p:cNvPr>
          <p:cNvSpPr>
            <a:spLocks noGrp="1"/>
          </p:cNvSpPr>
          <p:nvPr>
            <p:ph type="title"/>
          </p:nvPr>
        </p:nvSpPr>
        <p:spPr>
          <a:xfrm>
            <a:off x="838200" y="365125"/>
            <a:ext cx="10515600" cy="596409"/>
          </a:xfrm>
        </p:spPr>
        <p:txBody>
          <a:bodyPr>
            <a:normAutofit fontScale="90000"/>
          </a:bodyPr>
          <a:lstStyle/>
          <a:p>
            <a:r>
              <a:rPr lang="en-IN" dirty="0"/>
              <a:t>Optional: </a:t>
            </a:r>
            <a:br>
              <a:rPr lang="en-IN" dirty="0"/>
            </a:br>
            <a:r>
              <a:rPr lang="en-IN" dirty="0"/>
              <a:t>On Multisim:</a:t>
            </a:r>
          </a:p>
        </p:txBody>
      </p:sp>
      <p:pic>
        <p:nvPicPr>
          <p:cNvPr id="5" name="Content Placeholder 4">
            <a:extLst>
              <a:ext uri="{FF2B5EF4-FFF2-40B4-BE49-F238E27FC236}">
                <a16:creationId xmlns:a16="http://schemas.microsoft.com/office/drawing/2014/main" id="{4040C336-895C-0E3A-7F55-1FF7FA9BD232}"/>
              </a:ext>
            </a:extLst>
          </p:cNvPr>
          <p:cNvPicPr>
            <a:picLocks noGrp="1" noChangeAspect="1"/>
          </p:cNvPicPr>
          <p:nvPr>
            <p:ph idx="1"/>
          </p:nvPr>
        </p:nvPicPr>
        <p:blipFill>
          <a:blip r:embed="rId2"/>
          <a:stretch>
            <a:fillRect/>
          </a:stretch>
        </p:blipFill>
        <p:spPr>
          <a:xfrm>
            <a:off x="1621410" y="1602557"/>
            <a:ext cx="9106293" cy="5065643"/>
          </a:xfrm>
        </p:spPr>
      </p:pic>
    </p:spTree>
    <p:extLst>
      <p:ext uri="{BB962C8B-B14F-4D97-AF65-F5344CB8AC3E}">
        <p14:creationId xmlns:p14="http://schemas.microsoft.com/office/powerpoint/2010/main" val="1606865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9EB45-D27E-AB32-D54F-71431A05CA64}"/>
              </a:ext>
            </a:extLst>
          </p:cNvPr>
          <p:cNvSpPr>
            <a:spLocks noGrp="1"/>
          </p:cNvSpPr>
          <p:nvPr>
            <p:ph type="title"/>
          </p:nvPr>
        </p:nvSpPr>
        <p:spPr/>
        <p:txBody>
          <a:bodyPr>
            <a:normAutofit/>
          </a:bodyPr>
          <a:lstStyle/>
          <a:p>
            <a:pPr algn="ctr"/>
            <a:r>
              <a:rPr lang="en-US" sz="3200" b="1" u="heavy" dirty="0">
                <a:effectLst/>
                <a:latin typeface="Times New Roman" panose="02020603050405020304" pitchFamily="18" charset="0"/>
                <a:ea typeface="Times New Roman" panose="02020603050405020304" pitchFamily="18" charset="0"/>
              </a:rPr>
              <a:t>EXPERIMENT</a:t>
            </a:r>
            <a:r>
              <a:rPr lang="en-US" sz="3200" b="1" u="heavy" spc="-5" dirty="0">
                <a:effectLst/>
                <a:latin typeface="Times New Roman" panose="02020603050405020304" pitchFamily="18" charset="0"/>
                <a:ea typeface="Times New Roman" panose="02020603050405020304" pitchFamily="18" charset="0"/>
              </a:rPr>
              <a:t> </a:t>
            </a:r>
            <a:r>
              <a:rPr lang="en-US" sz="3200" b="1" u="heavy" dirty="0">
                <a:effectLst/>
                <a:latin typeface="Times New Roman" panose="02020603050405020304" pitchFamily="18" charset="0"/>
                <a:ea typeface="Times New Roman" panose="02020603050405020304" pitchFamily="18" charset="0"/>
              </a:rPr>
              <a:t>NO-1</a:t>
            </a:r>
            <a:endParaRPr lang="en-IN" sz="6600" dirty="0"/>
          </a:p>
        </p:txBody>
      </p:sp>
      <p:sp>
        <p:nvSpPr>
          <p:cNvPr id="3" name="Content Placeholder 2">
            <a:extLst>
              <a:ext uri="{FF2B5EF4-FFF2-40B4-BE49-F238E27FC236}">
                <a16:creationId xmlns:a16="http://schemas.microsoft.com/office/drawing/2014/main" id="{8A60C248-8292-6542-6908-0D270E13DD2C}"/>
              </a:ext>
            </a:extLst>
          </p:cNvPr>
          <p:cNvSpPr>
            <a:spLocks noGrp="1"/>
          </p:cNvSpPr>
          <p:nvPr>
            <p:ph idx="1"/>
          </p:nvPr>
        </p:nvSpPr>
        <p:spPr/>
        <p:txBody>
          <a:bodyPr>
            <a:normAutofit/>
          </a:bodyPr>
          <a:lstStyle/>
          <a:p>
            <a:pPr marL="0" indent="0">
              <a:buNone/>
            </a:pPr>
            <a:endParaRPr lang="en-US" sz="2000" b="1" dirty="0">
              <a:effectLst/>
              <a:latin typeface="Times New Roman" panose="02020603050405020304" pitchFamily="18" charset="0"/>
              <a:ea typeface="Times New Roman" panose="02020603050405020304" pitchFamily="18" charset="0"/>
            </a:endParaRPr>
          </a:p>
          <a:p>
            <a:pPr marL="0" indent="0">
              <a:buNone/>
            </a:pPr>
            <a:endParaRPr lang="en-US" sz="2000" b="1" dirty="0">
              <a:latin typeface="Times New Roman" panose="02020603050405020304" pitchFamily="18" charset="0"/>
              <a:ea typeface="Times New Roman" panose="02020603050405020304" pitchFamily="18" charset="0"/>
            </a:endParaRPr>
          </a:p>
          <a:p>
            <a:pPr marL="0" indent="0">
              <a:buNone/>
            </a:pPr>
            <a:endParaRPr lang="en-US" sz="2000" b="1" dirty="0">
              <a:effectLst/>
              <a:latin typeface="Times New Roman" panose="02020603050405020304" pitchFamily="18" charset="0"/>
              <a:ea typeface="Times New Roman" panose="02020603050405020304" pitchFamily="18" charset="0"/>
            </a:endParaRPr>
          </a:p>
          <a:p>
            <a:pPr marL="0" indent="0">
              <a:buNone/>
            </a:pPr>
            <a:endParaRPr lang="en-US" sz="2000" b="1" dirty="0">
              <a:latin typeface="Times New Roman" panose="02020603050405020304" pitchFamily="18" charset="0"/>
              <a:ea typeface="Times New Roman" panose="02020603050405020304" pitchFamily="18" charset="0"/>
            </a:endParaRPr>
          </a:p>
          <a:p>
            <a:pPr marL="0" indent="0">
              <a:buNone/>
            </a:pPr>
            <a:r>
              <a:rPr lang="en-US" sz="2000" b="1" dirty="0">
                <a:effectLst/>
                <a:latin typeface="Times New Roman" panose="02020603050405020304" pitchFamily="18" charset="0"/>
                <a:ea typeface="Times New Roman" panose="02020603050405020304" pitchFamily="18" charset="0"/>
              </a:rPr>
              <a:t>AIM: Introduction to Spectrum analyzer (Dynamic Signal Analyzer in NI MyDAQ).</a:t>
            </a:r>
            <a:endParaRPr lang="en-IN" sz="2000" dirty="0">
              <a:effectLst/>
              <a:latin typeface="Times New Roman" panose="02020603050405020304" pitchFamily="18" charset="0"/>
              <a:ea typeface="Times New Roman" panose="02020603050405020304" pitchFamily="18" charset="0"/>
            </a:endParaRPr>
          </a:p>
          <a:p>
            <a:pPr marL="0" indent="0">
              <a:buNone/>
            </a:pPr>
            <a:r>
              <a:rPr lang="en-US" sz="2000" b="1" dirty="0">
                <a:latin typeface="Times New Roman" panose="02020603050405020304" pitchFamily="18" charset="0"/>
                <a:ea typeface="Times New Roman" panose="02020603050405020304" pitchFamily="18" charset="0"/>
              </a:rPr>
              <a:t>           </a:t>
            </a:r>
            <a:r>
              <a:rPr lang="en-US" sz="2000" b="1" dirty="0">
                <a:effectLst/>
                <a:latin typeface="Times New Roman" panose="02020603050405020304" pitchFamily="18" charset="0"/>
                <a:ea typeface="Times New Roman" panose="02020603050405020304" pitchFamily="18" charset="0"/>
              </a:rPr>
              <a:t>Basics of Filters and their signal output, Concept of Bandwidth</a:t>
            </a:r>
            <a:endParaRPr lang="en-IN" sz="2000" dirty="0"/>
          </a:p>
        </p:txBody>
      </p:sp>
    </p:spTree>
    <p:extLst>
      <p:ext uri="{BB962C8B-B14F-4D97-AF65-F5344CB8AC3E}">
        <p14:creationId xmlns:p14="http://schemas.microsoft.com/office/powerpoint/2010/main" val="4119500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A366A-FEEC-944F-980F-E621949BD4DE}"/>
              </a:ext>
            </a:extLst>
          </p:cNvPr>
          <p:cNvSpPr>
            <a:spLocks noGrp="1"/>
          </p:cNvSpPr>
          <p:nvPr>
            <p:ph type="title"/>
          </p:nvPr>
        </p:nvSpPr>
        <p:spPr>
          <a:xfrm>
            <a:off x="838200" y="365125"/>
            <a:ext cx="10515600" cy="577555"/>
          </a:xfrm>
        </p:spPr>
        <p:txBody>
          <a:bodyPr>
            <a:normAutofit fontScale="90000"/>
          </a:bodyPr>
          <a:lstStyle/>
          <a:p>
            <a:r>
              <a:rPr lang="en-IN" dirty="0"/>
              <a:t>F= 200Hz</a:t>
            </a:r>
          </a:p>
        </p:txBody>
      </p:sp>
      <p:pic>
        <p:nvPicPr>
          <p:cNvPr id="5" name="Content Placeholder 4">
            <a:extLst>
              <a:ext uri="{FF2B5EF4-FFF2-40B4-BE49-F238E27FC236}">
                <a16:creationId xmlns:a16="http://schemas.microsoft.com/office/drawing/2014/main" id="{DBFFE9F8-2499-5047-0646-F50057979630}"/>
              </a:ext>
            </a:extLst>
          </p:cNvPr>
          <p:cNvPicPr>
            <a:picLocks noGrp="1" noChangeAspect="1"/>
          </p:cNvPicPr>
          <p:nvPr>
            <p:ph idx="1"/>
          </p:nvPr>
        </p:nvPicPr>
        <p:blipFill>
          <a:blip r:embed="rId2"/>
          <a:stretch>
            <a:fillRect/>
          </a:stretch>
        </p:blipFill>
        <p:spPr>
          <a:xfrm>
            <a:off x="1520028" y="1159497"/>
            <a:ext cx="9151944" cy="5017466"/>
          </a:xfrm>
        </p:spPr>
      </p:pic>
    </p:spTree>
    <p:extLst>
      <p:ext uri="{BB962C8B-B14F-4D97-AF65-F5344CB8AC3E}">
        <p14:creationId xmlns:p14="http://schemas.microsoft.com/office/powerpoint/2010/main" val="1792399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63952-CBA3-B3A0-FD13-D2CA4E029B33}"/>
              </a:ext>
            </a:extLst>
          </p:cNvPr>
          <p:cNvSpPr>
            <a:spLocks noGrp="1"/>
          </p:cNvSpPr>
          <p:nvPr>
            <p:ph type="title"/>
          </p:nvPr>
        </p:nvSpPr>
        <p:spPr>
          <a:xfrm>
            <a:off x="838200" y="365126"/>
            <a:ext cx="10515600" cy="445580"/>
          </a:xfrm>
        </p:spPr>
        <p:txBody>
          <a:bodyPr>
            <a:normAutofit fontScale="90000"/>
          </a:bodyPr>
          <a:lstStyle/>
          <a:p>
            <a:r>
              <a:rPr lang="en-IN" dirty="0"/>
              <a:t>  F=300</a:t>
            </a:r>
          </a:p>
        </p:txBody>
      </p:sp>
      <p:pic>
        <p:nvPicPr>
          <p:cNvPr id="5" name="Content Placeholder 4">
            <a:extLst>
              <a:ext uri="{FF2B5EF4-FFF2-40B4-BE49-F238E27FC236}">
                <a16:creationId xmlns:a16="http://schemas.microsoft.com/office/drawing/2014/main" id="{B9075622-D355-0D46-968E-17ECF6701E8A}"/>
              </a:ext>
            </a:extLst>
          </p:cNvPr>
          <p:cNvPicPr>
            <a:picLocks noGrp="1" noChangeAspect="1"/>
          </p:cNvPicPr>
          <p:nvPr>
            <p:ph idx="1"/>
          </p:nvPr>
        </p:nvPicPr>
        <p:blipFill>
          <a:blip r:embed="rId2"/>
          <a:stretch>
            <a:fillRect/>
          </a:stretch>
        </p:blipFill>
        <p:spPr>
          <a:xfrm>
            <a:off x="1253765" y="961534"/>
            <a:ext cx="9558779" cy="5363852"/>
          </a:xfrm>
        </p:spPr>
      </p:pic>
    </p:spTree>
    <p:extLst>
      <p:ext uri="{BB962C8B-B14F-4D97-AF65-F5344CB8AC3E}">
        <p14:creationId xmlns:p14="http://schemas.microsoft.com/office/powerpoint/2010/main" val="41023911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97FD2-6B47-E208-3981-0C9262160164}"/>
              </a:ext>
            </a:extLst>
          </p:cNvPr>
          <p:cNvSpPr>
            <a:spLocks noGrp="1"/>
          </p:cNvSpPr>
          <p:nvPr>
            <p:ph type="title"/>
          </p:nvPr>
        </p:nvSpPr>
        <p:spPr>
          <a:xfrm>
            <a:off x="838200" y="365125"/>
            <a:ext cx="10515600" cy="498779"/>
          </a:xfrm>
        </p:spPr>
        <p:txBody>
          <a:bodyPr>
            <a:normAutofit fontScale="90000"/>
          </a:bodyPr>
          <a:lstStyle/>
          <a:p>
            <a:r>
              <a:rPr lang="en-IN" dirty="0"/>
              <a:t>On Multisim</a:t>
            </a:r>
          </a:p>
        </p:txBody>
      </p:sp>
      <p:pic>
        <p:nvPicPr>
          <p:cNvPr id="5" name="Content Placeholder 4">
            <a:extLst>
              <a:ext uri="{FF2B5EF4-FFF2-40B4-BE49-F238E27FC236}">
                <a16:creationId xmlns:a16="http://schemas.microsoft.com/office/drawing/2014/main" id="{F9C3C886-CF56-85E1-596D-30F3D9BEC931}"/>
              </a:ext>
            </a:extLst>
          </p:cNvPr>
          <p:cNvPicPr>
            <a:picLocks noGrp="1" noChangeAspect="1"/>
          </p:cNvPicPr>
          <p:nvPr>
            <p:ph idx="1"/>
          </p:nvPr>
        </p:nvPicPr>
        <p:blipFill>
          <a:blip r:embed="rId2"/>
          <a:stretch>
            <a:fillRect/>
          </a:stretch>
        </p:blipFill>
        <p:spPr>
          <a:xfrm>
            <a:off x="1329179" y="1253765"/>
            <a:ext cx="9492792" cy="4740331"/>
          </a:xfrm>
        </p:spPr>
      </p:pic>
    </p:spTree>
    <p:extLst>
      <p:ext uri="{BB962C8B-B14F-4D97-AF65-F5344CB8AC3E}">
        <p14:creationId xmlns:p14="http://schemas.microsoft.com/office/powerpoint/2010/main" val="3854191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42AE3-04F1-A0D4-767E-092213A969C5}"/>
              </a:ext>
            </a:extLst>
          </p:cNvPr>
          <p:cNvSpPr>
            <a:spLocks noGrp="1"/>
          </p:cNvSpPr>
          <p:nvPr>
            <p:ph type="title"/>
          </p:nvPr>
        </p:nvSpPr>
        <p:spPr>
          <a:xfrm>
            <a:off x="838200" y="365126"/>
            <a:ext cx="10515600" cy="558702"/>
          </a:xfrm>
        </p:spPr>
        <p:txBody>
          <a:bodyPr>
            <a:normAutofit fontScale="90000"/>
          </a:bodyPr>
          <a:lstStyle/>
          <a:p>
            <a:r>
              <a:rPr lang="en-IN" dirty="0"/>
              <a:t>     F= 400</a:t>
            </a:r>
          </a:p>
        </p:txBody>
      </p:sp>
      <p:pic>
        <p:nvPicPr>
          <p:cNvPr id="5" name="Content Placeholder 4">
            <a:extLst>
              <a:ext uri="{FF2B5EF4-FFF2-40B4-BE49-F238E27FC236}">
                <a16:creationId xmlns:a16="http://schemas.microsoft.com/office/drawing/2014/main" id="{55098ABD-298F-2740-D160-BC67D60AEE3C}"/>
              </a:ext>
            </a:extLst>
          </p:cNvPr>
          <p:cNvPicPr>
            <a:picLocks noGrp="1" noChangeAspect="1"/>
          </p:cNvPicPr>
          <p:nvPr>
            <p:ph idx="1"/>
          </p:nvPr>
        </p:nvPicPr>
        <p:blipFill>
          <a:blip r:embed="rId2"/>
          <a:stretch>
            <a:fillRect/>
          </a:stretch>
        </p:blipFill>
        <p:spPr>
          <a:xfrm>
            <a:off x="1582185" y="1291472"/>
            <a:ext cx="9027629" cy="4885491"/>
          </a:xfrm>
        </p:spPr>
      </p:pic>
    </p:spTree>
    <p:extLst>
      <p:ext uri="{BB962C8B-B14F-4D97-AF65-F5344CB8AC3E}">
        <p14:creationId xmlns:p14="http://schemas.microsoft.com/office/powerpoint/2010/main" val="947463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DC07F-F950-CC93-27BC-201A8CBDEB5C}"/>
              </a:ext>
            </a:extLst>
          </p:cNvPr>
          <p:cNvSpPr>
            <a:spLocks noGrp="1"/>
          </p:cNvSpPr>
          <p:nvPr>
            <p:ph type="title"/>
          </p:nvPr>
        </p:nvSpPr>
        <p:spPr>
          <a:xfrm>
            <a:off x="838200" y="365125"/>
            <a:ext cx="10515600" cy="643543"/>
          </a:xfrm>
        </p:spPr>
        <p:txBody>
          <a:bodyPr>
            <a:normAutofit fontScale="90000"/>
          </a:bodyPr>
          <a:lstStyle/>
          <a:p>
            <a:r>
              <a:rPr lang="en-IN" dirty="0"/>
              <a:t>F= 500Hz</a:t>
            </a:r>
          </a:p>
        </p:txBody>
      </p:sp>
      <p:pic>
        <p:nvPicPr>
          <p:cNvPr id="5" name="Content Placeholder 4">
            <a:extLst>
              <a:ext uri="{FF2B5EF4-FFF2-40B4-BE49-F238E27FC236}">
                <a16:creationId xmlns:a16="http://schemas.microsoft.com/office/drawing/2014/main" id="{E31DB62C-807B-AB16-C37B-F81A1049BFA3}"/>
              </a:ext>
            </a:extLst>
          </p:cNvPr>
          <p:cNvPicPr>
            <a:picLocks noGrp="1" noChangeAspect="1"/>
          </p:cNvPicPr>
          <p:nvPr>
            <p:ph idx="1"/>
          </p:nvPr>
        </p:nvPicPr>
        <p:blipFill>
          <a:blip r:embed="rId2"/>
          <a:stretch>
            <a:fillRect/>
          </a:stretch>
        </p:blipFill>
        <p:spPr>
          <a:xfrm>
            <a:off x="1577687" y="1263192"/>
            <a:ext cx="9036626" cy="4913771"/>
          </a:xfrm>
        </p:spPr>
      </p:pic>
    </p:spTree>
    <p:extLst>
      <p:ext uri="{BB962C8B-B14F-4D97-AF65-F5344CB8AC3E}">
        <p14:creationId xmlns:p14="http://schemas.microsoft.com/office/powerpoint/2010/main" val="6303371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5385E-50FB-B3C8-A41E-BDD44B849C6F}"/>
              </a:ext>
            </a:extLst>
          </p:cNvPr>
          <p:cNvSpPr>
            <a:spLocks noGrp="1"/>
          </p:cNvSpPr>
          <p:nvPr>
            <p:ph type="title"/>
          </p:nvPr>
        </p:nvSpPr>
        <p:spPr/>
        <p:txBody>
          <a:bodyPr/>
          <a:lstStyle/>
          <a:p>
            <a:r>
              <a:rPr lang="en-IN" dirty="0"/>
              <a:t>F=600</a:t>
            </a:r>
          </a:p>
        </p:txBody>
      </p:sp>
      <p:pic>
        <p:nvPicPr>
          <p:cNvPr id="5" name="Content Placeholder 4">
            <a:extLst>
              <a:ext uri="{FF2B5EF4-FFF2-40B4-BE49-F238E27FC236}">
                <a16:creationId xmlns:a16="http://schemas.microsoft.com/office/drawing/2014/main" id="{9320A1E5-F6C1-B35F-BE6F-7882A75DA0B2}"/>
              </a:ext>
            </a:extLst>
          </p:cNvPr>
          <p:cNvPicPr>
            <a:picLocks noGrp="1" noChangeAspect="1"/>
          </p:cNvPicPr>
          <p:nvPr>
            <p:ph idx="1"/>
          </p:nvPr>
        </p:nvPicPr>
        <p:blipFill>
          <a:blip r:embed="rId2"/>
          <a:stretch>
            <a:fillRect/>
          </a:stretch>
        </p:blipFill>
        <p:spPr>
          <a:xfrm>
            <a:off x="1575000" y="1825625"/>
            <a:ext cx="9042000" cy="4351338"/>
          </a:xfrm>
        </p:spPr>
      </p:pic>
    </p:spTree>
    <p:extLst>
      <p:ext uri="{BB962C8B-B14F-4D97-AF65-F5344CB8AC3E}">
        <p14:creationId xmlns:p14="http://schemas.microsoft.com/office/powerpoint/2010/main" val="2933112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5AB66-80BC-AA5B-7205-BEDF3EFAEFA4}"/>
              </a:ext>
            </a:extLst>
          </p:cNvPr>
          <p:cNvSpPr>
            <a:spLocks noGrp="1"/>
          </p:cNvSpPr>
          <p:nvPr>
            <p:ph type="title"/>
          </p:nvPr>
        </p:nvSpPr>
        <p:spPr/>
        <p:txBody>
          <a:bodyPr/>
          <a:lstStyle/>
          <a:p>
            <a:r>
              <a:rPr lang="en-IN" dirty="0"/>
              <a:t>F=700</a:t>
            </a:r>
          </a:p>
        </p:txBody>
      </p:sp>
      <p:pic>
        <p:nvPicPr>
          <p:cNvPr id="5" name="Content Placeholder 4">
            <a:extLst>
              <a:ext uri="{FF2B5EF4-FFF2-40B4-BE49-F238E27FC236}">
                <a16:creationId xmlns:a16="http://schemas.microsoft.com/office/drawing/2014/main" id="{E88D2157-BFDF-DD6B-E426-C426C7983E85}"/>
              </a:ext>
            </a:extLst>
          </p:cNvPr>
          <p:cNvPicPr>
            <a:picLocks noGrp="1" noChangeAspect="1"/>
          </p:cNvPicPr>
          <p:nvPr>
            <p:ph idx="1"/>
          </p:nvPr>
        </p:nvPicPr>
        <p:blipFill>
          <a:blip r:embed="rId2"/>
          <a:stretch>
            <a:fillRect/>
          </a:stretch>
        </p:blipFill>
        <p:spPr>
          <a:xfrm>
            <a:off x="1572307" y="1825625"/>
            <a:ext cx="9047386" cy="4351338"/>
          </a:xfrm>
        </p:spPr>
      </p:pic>
    </p:spTree>
    <p:extLst>
      <p:ext uri="{BB962C8B-B14F-4D97-AF65-F5344CB8AC3E}">
        <p14:creationId xmlns:p14="http://schemas.microsoft.com/office/powerpoint/2010/main" val="1917434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81D16-45A3-C5D1-6F91-D999FB7CC70C}"/>
              </a:ext>
            </a:extLst>
          </p:cNvPr>
          <p:cNvSpPr>
            <a:spLocks noGrp="1"/>
          </p:cNvSpPr>
          <p:nvPr>
            <p:ph type="title"/>
          </p:nvPr>
        </p:nvSpPr>
        <p:spPr/>
        <p:txBody>
          <a:bodyPr/>
          <a:lstStyle/>
          <a:p>
            <a:r>
              <a:rPr lang="en-IN" dirty="0"/>
              <a:t>F=800</a:t>
            </a:r>
          </a:p>
        </p:txBody>
      </p:sp>
      <p:pic>
        <p:nvPicPr>
          <p:cNvPr id="5" name="Content Placeholder 4">
            <a:extLst>
              <a:ext uri="{FF2B5EF4-FFF2-40B4-BE49-F238E27FC236}">
                <a16:creationId xmlns:a16="http://schemas.microsoft.com/office/drawing/2014/main" id="{04CBE19F-E56C-58F3-1DA2-EA47FB04142B}"/>
              </a:ext>
            </a:extLst>
          </p:cNvPr>
          <p:cNvPicPr>
            <a:picLocks noGrp="1" noChangeAspect="1"/>
          </p:cNvPicPr>
          <p:nvPr>
            <p:ph idx="1"/>
          </p:nvPr>
        </p:nvPicPr>
        <p:blipFill>
          <a:blip r:embed="rId2"/>
          <a:stretch>
            <a:fillRect/>
          </a:stretch>
        </p:blipFill>
        <p:spPr>
          <a:xfrm>
            <a:off x="1567515" y="1825625"/>
            <a:ext cx="9056970" cy="4351338"/>
          </a:xfrm>
        </p:spPr>
      </p:pic>
    </p:spTree>
    <p:extLst>
      <p:ext uri="{BB962C8B-B14F-4D97-AF65-F5344CB8AC3E}">
        <p14:creationId xmlns:p14="http://schemas.microsoft.com/office/powerpoint/2010/main" val="503583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E7923-45AF-8315-482F-CB50F8615278}"/>
              </a:ext>
            </a:extLst>
          </p:cNvPr>
          <p:cNvSpPr>
            <a:spLocks noGrp="1"/>
          </p:cNvSpPr>
          <p:nvPr>
            <p:ph type="title"/>
          </p:nvPr>
        </p:nvSpPr>
        <p:spPr/>
        <p:txBody>
          <a:bodyPr/>
          <a:lstStyle/>
          <a:p>
            <a:r>
              <a:rPr lang="en-IN" dirty="0"/>
              <a:t>F=900</a:t>
            </a:r>
          </a:p>
        </p:txBody>
      </p:sp>
      <p:pic>
        <p:nvPicPr>
          <p:cNvPr id="5" name="Content Placeholder 4">
            <a:extLst>
              <a:ext uri="{FF2B5EF4-FFF2-40B4-BE49-F238E27FC236}">
                <a16:creationId xmlns:a16="http://schemas.microsoft.com/office/drawing/2014/main" id="{642A311B-53A4-C7DF-8048-F12FF83D1F67}"/>
              </a:ext>
            </a:extLst>
          </p:cNvPr>
          <p:cNvPicPr>
            <a:picLocks noGrp="1" noChangeAspect="1"/>
          </p:cNvPicPr>
          <p:nvPr>
            <p:ph idx="1"/>
          </p:nvPr>
        </p:nvPicPr>
        <p:blipFill>
          <a:blip r:embed="rId2"/>
          <a:stretch>
            <a:fillRect/>
          </a:stretch>
        </p:blipFill>
        <p:spPr>
          <a:xfrm>
            <a:off x="1510204" y="1825625"/>
            <a:ext cx="9171591" cy="4351338"/>
          </a:xfrm>
        </p:spPr>
      </p:pic>
    </p:spTree>
    <p:extLst>
      <p:ext uri="{BB962C8B-B14F-4D97-AF65-F5344CB8AC3E}">
        <p14:creationId xmlns:p14="http://schemas.microsoft.com/office/powerpoint/2010/main" val="3352087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1C654-1E3D-2553-902B-44BC37D769F7}"/>
              </a:ext>
            </a:extLst>
          </p:cNvPr>
          <p:cNvSpPr>
            <a:spLocks noGrp="1"/>
          </p:cNvSpPr>
          <p:nvPr>
            <p:ph type="title"/>
          </p:nvPr>
        </p:nvSpPr>
        <p:spPr/>
        <p:txBody>
          <a:bodyPr/>
          <a:lstStyle/>
          <a:p>
            <a:r>
              <a:rPr lang="en-IN" dirty="0"/>
              <a:t>F=1000</a:t>
            </a:r>
          </a:p>
        </p:txBody>
      </p:sp>
      <p:pic>
        <p:nvPicPr>
          <p:cNvPr id="5" name="Content Placeholder 4">
            <a:extLst>
              <a:ext uri="{FF2B5EF4-FFF2-40B4-BE49-F238E27FC236}">
                <a16:creationId xmlns:a16="http://schemas.microsoft.com/office/drawing/2014/main" id="{0FDE9CBC-C2BF-7ED2-3C7A-61F2CA642FFB}"/>
              </a:ext>
            </a:extLst>
          </p:cNvPr>
          <p:cNvPicPr>
            <a:picLocks noGrp="1" noChangeAspect="1"/>
          </p:cNvPicPr>
          <p:nvPr>
            <p:ph idx="1"/>
          </p:nvPr>
        </p:nvPicPr>
        <p:blipFill>
          <a:blip r:embed="rId2"/>
          <a:stretch>
            <a:fillRect/>
          </a:stretch>
        </p:blipFill>
        <p:spPr>
          <a:xfrm>
            <a:off x="1577111" y="1825625"/>
            <a:ext cx="9037778" cy="4351338"/>
          </a:xfrm>
        </p:spPr>
      </p:pic>
    </p:spTree>
    <p:extLst>
      <p:ext uri="{BB962C8B-B14F-4D97-AF65-F5344CB8AC3E}">
        <p14:creationId xmlns:p14="http://schemas.microsoft.com/office/powerpoint/2010/main" val="2025233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CB4FD-6C96-F5BC-D6CB-EC10782F0E17}"/>
              </a:ext>
            </a:extLst>
          </p:cNvPr>
          <p:cNvSpPr>
            <a:spLocks noGrp="1"/>
          </p:cNvSpPr>
          <p:nvPr>
            <p:ph type="title"/>
          </p:nvPr>
        </p:nvSpPr>
        <p:spPr/>
        <p:txBody>
          <a:bodyPr>
            <a:normAutofit fontScale="90000"/>
          </a:bodyPr>
          <a:lstStyle/>
          <a:p>
            <a:r>
              <a:rPr lang="en-US" sz="3600" b="1" u="heavy" dirty="0">
                <a:effectLst/>
                <a:latin typeface="Times New Roman" panose="02020603050405020304" pitchFamily="18" charset="0"/>
                <a:ea typeface="Times New Roman" panose="02020603050405020304" pitchFamily="18" charset="0"/>
              </a:rPr>
              <a:t>Spectrum Analyzer</a:t>
            </a:r>
            <a:br>
              <a:rPr lang="en-IN" sz="3200" dirty="0">
                <a:effectLst/>
                <a:latin typeface="Times New Roman" panose="02020603050405020304" pitchFamily="18" charset="0"/>
                <a:ea typeface="Times New Roman" panose="02020603050405020304" pitchFamily="18" charset="0"/>
              </a:rPr>
            </a:br>
            <a:endParaRPr lang="en-IN" sz="6000" dirty="0"/>
          </a:p>
        </p:txBody>
      </p:sp>
      <p:sp>
        <p:nvSpPr>
          <p:cNvPr id="3" name="Content Placeholder 2">
            <a:extLst>
              <a:ext uri="{FF2B5EF4-FFF2-40B4-BE49-F238E27FC236}">
                <a16:creationId xmlns:a16="http://schemas.microsoft.com/office/drawing/2014/main" id="{2E8F8CF1-F1DB-A267-2CA9-83DBD3026A02}"/>
              </a:ext>
            </a:extLst>
          </p:cNvPr>
          <p:cNvSpPr>
            <a:spLocks noGrp="1"/>
          </p:cNvSpPr>
          <p:nvPr>
            <p:ph idx="1"/>
          </p:nvPr>
        </p:nvSpPr>
        <p:spPr/>
        <p:txBody>
          <a:bodyPr/>
          <a:lstStyle/>
          <a:p>
            <a:pPr>
              <a:buFont typeface="Wingdings" panose="05000000000000000000" pitchFamily="2" charset="2"/>
              <a:buChar char="Ø"/>
            </a:pPr>
            <a:r>
              <a:rPr lang="en-US" sz="1800" dirty="0">
                <a:solidFill>
                  <a:srgbClr val="000000"/>
                </a:solidFill>
                <a:effectLst/>
                <a:latin typeface="Times New Roman" panose="02020603050405020304" pitchFamily="18" charset="0"/>
                <a:ea typeface="Times New Roman" panose="02020603050405020304" pitchFamily="18" charset="0"/>
              </a:rPr>
              <a:t>The electronic instrument, used for analyzing waves in frequency domain is called </a:t>
            </a:r>
            <a:r>
              <a:rPr lang="en-US" sz="1800" b="1" dirty="0">
                <a:solidFill>
                  <a:srgbClr val="000000"/>
                </a:solidFill>
                <a:effectLst/>
                <a:latin typeface="Times New Roman" panose="02020603050405020304" pitchFamily="18" charset="0"/>
                <a:ea typeface="Times New Roman" panose="02020603050405020304" pitchFamily="18" charset="0"/>
              </a:rPr>
              <a:t>spectrum analyzer</a:t>
            </a:r>
            <a:r>
              <a:rPr lang="en-US" sz="1800" dirty="0">
                <a:solidFill>
                  <a:srgbClr val="000000"/>
                </a:solidFill>
                <a:effectLst/>
                <a:latin typeface="Times New Roman" panose="02020603050405020304" pitchFamily="18" charset="0"/>
                <a:ea typeface="Times New Roman" panose="02020603050405020304" pitchFamily="18" charset="0"/>
              </a:rPr>
              <a:t>. Basically, it displays the energy distribution of a signal on its CRT screen. Here, x-axis represents frequency and y-axis represents the amplitude.</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sz="1800" dirty="0">
              <a:solidFill>
                <a:srgbClr val="000000"/>
              </a:solidFill>
              <a:effectLst/>
              <a:latin typeface="Times New Roman" panose="02020603050405020304" pitchFamily="18" charset="0"/>
              <a:ea typeface="Times New Roman" panose="02020603050405020304" pitchFamily="18" charset="0"/>
            </a:endParaRPr>
          </a:p>
          <a:p>
            <a:pPr marL="0" indent="0">
              <a:buNone/>
            </a:pPr>
            <a:endParaRPr lang="en-IN" sz="1800" dirty="0">
              <a:solidFill>
                <a:srgbClr val="000000"/>
              </a:solidFill>
              <a:latin typeface="Times New Roman" panose="02020603050405020304" pitchFamily="18" charset="0"/>
              <a:ea typeface="Times New Roman" panose="02020603050405020304" pitchFamily="18" charset="0"/>
            </a:endParaRPr>
          </a:p>
          <a:p>
            <a:pPr>
              <a:buFont typeface="Wingdings" panose="05000000000000000000" pitchFamily="2" charset="2"/>
              <a:buChar char="Ø"/>
            </a:pPr>
            <a:r>
              <a:rPr lang="en-IN" sz="1800" dirty="0">
                <a:solidFill>
                  <a:srgbClr val="000000"/>
                </a:solidFill>
                <a:effectLst/>
                <a:latin typeface="Times New Roman" panose="02020603050405020304" pitchFamily="18" charset="0"/>
                <a:ea typeface="Times New Roman" panose="02020603050405020304" pitchFamily="18" charset="0"/>
              </a:rPr>
              <a:t>Types of Spectrum Analyzers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1800"/>
              </a:lnSpc>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Filter Bank Spectrum Analyzer</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1800"/>
              </a:lnSpc>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Superheterodyne Spectrum Analyzer</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043434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821D1-A4A0-6E1A-63DD-B81DA42767AA}"/>
              </a:ext>
            </a:extLst>
          </p:cNvPr>
          <p:cNvSpPr>
            <a:spLocks noGrp="1"/>
          </p:cNvSpPr>
          <p:nvPr>
            <p:ph type="title"/>
          </p:nvPr>
        </p:nvSpPr>
        <p:spPr>
          <a:xfrm>
            <a:off x="838200" y="365125"/>
            <a:ext cx="10515600" cy="803799"/>
          </a:xfrm>
        </p:spPr>
        <p:txBody>
          <a:bodyPr/>
          <a:lstStyle/>
          <a:p>
            <a:r>
              <a:rPr lang="en-IN" dirty="0"/>
              <a:t>On Multisim</a:t>
            </a:r>
          </a:p>
        </p:txBody>
      </p:sp>
      <p:pic>
        <p:nvPicPr>
          <p:cNvPr id="5" name="Content Placeholder 4">
            <a:extLst>
              <a:ext uri="{FF2B5EF4-FFF2-40B4-BE49-F238E27FC236}">
                <a16:creationId xmlns:a16="http://schemas.microsoft.com/office/drawing/2014/main" id="{6C109C1E-F06F-4307-3508-56145DBD01B8}"/>
              </a:ext>
            </a:extLst>
          </p:cNvPr>
          <p:cNvPicPr>
            <a:picLocks noGrp="1" noChangeAspect="1"/>
          </p:cNvPicPr>
          <p:nvPr>
            <p:ph idx="1"/>
          </p:nvPr>
        </p:nvPicPr>
        <p:blipFill>
          <a:blip r:embed="rId2"/>
          <a:stretch>
            <a:fillRect/>
          </a:stretch>
        </p:blipFill>
        <p:spPr>
          <a:xfrm>
            <a:off x="2468565" y="2019922"/>
            <a:ext cx="7254869" cy="3962743"/>
          </a:xfrm>
        </p:spPr>
      </p:pic>
    </p:spTree>
    <p:extLst>
      <p:ext uri="{BB962C8B-B14F-4D97-AF65-F5344CB8AC3E}">
        <p14:creationId xmlns:p14="http://schemas.microsoft.com/office/powerpoint/2010/main" val="1804455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7446F-2CDA-2143-DABB-5D672B90582D}"/>
              </a:ext>
            </a:extLst>
          </p:cNvPr>
          <p:cNvSpPr>
            <a:spLocks noGrp="1"/>
          </p:cNvSpPr>
          <p:nvPr>
            <p:ph type="title"/>
          </p:nvPr>
        </p:nvSpPr>
        <p:spPr>
          <a:xfrm>
            <a:off x="838200" y="365125"/>
            <a:ext cx="10515600" cy="671823"/>
          </a:xfrm>
        </p:spPr>
        <p:txBody>
          <a:bodyPr>
            <a:normAutofit fontScale="90000"/>
          </a:bodyPr>
          <a:lstStyle/>
          <a:p>
            <a:r>
              <a:rPr lang="en-IN" dirty="0"/>
              <a:t>F=5000</a:t>
            </a:r>
          </a:p>
        </p:txBody>
      </p:sp>
      <p:pic>
        <p:nvPicPr>
          <p:cNvPr id="5" name="Content Placeholder 4">
            <a:extLst>
              <a:ext uri="{FF2B5EF4-FFF2-40B4-BE49-F238E27FC236}">
                <a16:creationId xmlns:a16="http://schemas.microsoft.com/office/drawing/2014/main" id="{F8D85C13-FBDE-785F-AC55-8AAC32289AF1}"/>
              </a:ext>
            </a:extLst>
          </p:cNvPr>
          <p:cNvPicPr>
            <a:picLocks noGrp="1" noChangeAspect="1"/>
          </p:cNvPicPr>
          <p:nvPr>
            <p:ph idx="1"/>
          </p:nvPr>
        </p:nvPicPr>
        <p:blipFill>
          <a:blip r:embed="rId2"/>
          <a:stretch>
            <a:fillRect/>
          </a:stretch>
        </p:blipFill>
        <p:spPr>
          <a:xfrm>
            <a:off x="1564813" y="1300899"/>
            <a:ext cx="9062373" cy="4876064"/>
          </a:xfrm>
        </p:spPr>
      </p:pic>
    </p:spTree>
    <p:extLst>
      <p:ext uri="{BB962C8B-B14F-4D97-AF65-F5344CB8AC3E}">
        <p14:creationId xmlns:p14="http://schemas.microsoft.com/office/powerpoint/2010/main" val="4019924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9D37-767F-BD73-F30C-2DDA921846D9}"/>
              </a:ext>
            </a:extLst>
          </p:cNvPr>
          <p:cNvSpPr>
            <a:spLocks noGrp="1"/>
          </p:cNvSpPr>
          <p:nvPr>
            <p:ph type="title"/>
          </p:nvPr>
        </p:nvSpPr>
        <p:spPr/>
        <p:txBody>
          <a:bodyPr/>
          <a:lstStyle/>
          <a:p>
            <a:r>
              <a:rPr lang="en-IN" dirty="0"/>
              <a:t>F= 10,000Hz                               Vout= 0.718</a:t>
            </a:r>
          </a:p>
        </p:txBody>
      </p:sp>
      <p:pic>
        <p:nvPicPr>
          <p:cNvPr id="5" name="Content Placeholder 4">
            <a:extLst>
              <a:ext uri="{FF2B5EF4-FFF2-40B4-BE49-F238E27FC236}">
                <a16:creationId xmlns:a16="http://schemas.microsoft.com/office/drawing/2014/main" id="{73918222-0FEB-17B3-014B-22F7D9B2D852}"/>
              </a:ext>
            </a:extLst>
          </p:cNvPr>
          <p:cNvPicPr>
            <a:picLocks noGrp="1" noChangeAspect="1"/>
          </p:cNvPicPr>
          <p:nvPr>
            <p:ph idx="1"/>
          </p:nvPr>
        </p:nvPicPr>
        <p:blipFill>
          <a:blip r:embed="rId2"/>
          <a:stretch>
            <a:fillRect/>
          </a:stretch>
        </p:blipFill>
        <p:spPr>
          <a:xfrm>
            <a:off x="1653804" y="1825625"/>
            <a:ext cx="8884391" cy="4351338"/>
          </a:xfrm>
        </p:spPr>
      </p:pic>
    </p:spTree>
    <p:extLst>
      <p:ext uri="{BB962C8B-B14F-4D97-AF65-F5344CB8AC3E}">
        <p14:creationId xmlns:p14="http://schemas.microsoft.com/office/powerpoint/2010/main" val="3181722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DA4C0-BED4-5B7F-C492-697766F1714E}"/>
              </a:ext>
            </a:extLst>
          </p:cNvPr>
          <p:cNvSpPr>
            <a:spLocks noGrp="1"/>
          </p:cNvSpPr>
          <p:nvPr>
            <p:ph type="title"/>
          </p:nvPr>
        </p:nvSpPr>
        <p:spPr>
          <a:xfrm>
            <a:off x="650449" y="348793"/>
            <a:ext cx="10831397" cy="933252"/>
          </a:xfrm>
        </p:spPr>
        <p:txBody>
          <a:bodyPr>
            <a:normAutofit fontScale="90000"/>
          </a:bodyPr>
          <a:lstStyle/>
          <a:p>
            <a:r>
              <a:rPr lang="en-IN" dirty="0"/>
              <a:t>RC LPF on Multisim </a:t>
            </a:r>
            <a:br>
              <a:rPr lang="en-IN" dirty="0"/>
            </a:br>
            <a:r>
              <a:rPr lang="en-IN" dirty="0"/>
              <a:t>When input voltage is 10V at 10KHz frequency Vout=0.5065</a:t>
            </a:r>
          </a:p>
        </p:txBody>
      </p:sp>
      <p:pic>
        <p:nvPicPr>
          <p:cNvPr id="5" name="Content Placeholder 4">
            <a:extLst>
              <a:ext uri="{FF2B5EF4-FFF2-40B4-BE49-F238E27FC236}">
                <a16:creationId xmlns:a16="http://schemas.microsoft.com/office/drawing/2014/main" id="{A66DC01B-E422-2567-53A4-3895E3501097}"/>
              </a:ext>
            </a:extLst>
          </p:cNvPr>
          <p:cNvPicPr>
            <a:picLocks noGrp="1" noChangeAspect="1"/>
          </p:cNvPicPr>
          <p:nvPr>
            <p:ph idx="1"/>
          </p:nvPr>
        </p:nvPicPr>
        <p:blipFill>
          <a:blip r:embed="rId2"/>
          <a:stretch>
            <a:fillRect/>
          </a:stretch>
        </p:blipFill>
        <p:spPr>
          <a:xfrm>
            <a:off x="1602557" y="1753386"/>
            <a:ext cx="8804635" cy="4970332"/>
          </a:xfrm>
        </p:spPr>
      </p:pic>
    </p:spTree>
    <p:extLst>
      <p:ext uri="{BB962C8B-B14F-4D97-AF65-F5344CB8AC3E}">
        <p14:creationId xmlns:p14="http://schemas.microsoft.com/office/powerpoint/2010/main" val="3557059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F7905-8337-255F-2F74-269235118734}"/>
              </a:ext>
            </a:extLst>
          </p:cNvPr>
          <p:cNvSpPr>
            <a:spLocks noGrp="1"/>
          </p:cNvSpPr>
          <p:nvPr>
            <p:ph type="title"/>
          </p:nvPr>
        </p:nvSpPr>
        <p:spPr/>
        <p:txBody>
          <a:bodyPr>
            <a:normAutofit fontScale="90000"/>
          </a:bodyPr>
          <a:lstStyle/>
          <a:p>
            <a:br>
              <a:rPr lang="en-US" b="1" i="0" dirty="0">
                <a:solidFill>
                  <a:srgbClr val="404041"/>
                </a:solidFill>
                <a:effectLst/>
                <a:latin typeface="Lato" panose="020F0502020204030203" pitchFamily="34" charset="0"/>
              </a:rPr>
            </a:br>
            <a:r>
              <a:rPr lang="en-US" sz="3600" i="0" dirty="0">
                <a:solidFill>
                  <a:srgbClr val="404041"/>
                </a:solidFill>
                <a:effectLst/>
                <a:latin typeface="Times New Roman" panose="02020603050405020304" pitchFamily="18" charset="0"/>
                <a:cs typeface="Times New Roman" panose="02020603050405020304" pitchFamily="18" charset="0"/>
              </a:rPr>
              <a:t>Voltage Output at a Frequency of 10,000Hz (10kHz).</a:t>
            </a:r>
            <a:br>
              <a:rPr lang="en-US" b="1" i="0" dirty="0">
                <a:solidFill>
                  <a:srgbClr val="404041"/>
                </a:solidFill>
                <a:effectLst/>
                <a:latin typeface="Lato" panose="020F0502020204030203" pitchFamily="34" charset="0"/>
              </a:rPr>
            </a:br>
            <a:endParaRPr lang="en-IN" dirty="0"/>
          </a:p>
        </p:txBody>
      </p:sp>
      <p:pic>
        <p:nvPicPr>
          <p:cNvPr id="4098" name="Picture 2" descr="capacitive reactance at 10khz">
            <a:extLst>
              <a:ext uri="{FF2B5EF4-FFF2-40B4-BE49-F238E27FC236}">
                <a16:creationId xmlns:a16="http://schemas.microsoft.com/office/drawing/2014/main" id="{BB6ACAD1-E3CB-7FEA-4DD5-37226B77C8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2371" y="1709870"/>
            <a:ext cx="6429081" cy="13255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otential divider at 10khz">
            <a:extLst>
              <a:ext uri="{FF2B5EF4-FFF2-40B4-BE49-F238E27FC236}">
                <a16:creationId xmlns:a16="http://schemas.microsoft.com/office/drawing/2014/main" id="{0E2507CF-DA4E-7E89-21E3-7C4C5450F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8345" y="4359028"/>
            <a:ext cx="7297132" cy="132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576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58459-B319-83DE-CDC8-2D9523111A59}"/>
              </a:ext>
            </a:extLst>
          </p:cNvPr>
          <p:cNvSpPr>
            <a:spLocks noGrp="1"/>
          </p:cNvSpPr>
          <p:nvPr>
            <p:ph type="title"/>
          </p:nvPr>
        </p:nvSpPr>
        <p:spPr/>
        <p:txBody>
          <a:bodyPr/>
          <a:lstStyle/>
          <a:p>
            <a:r>
              <a:rPr lang="en-US" b="1" i="0" dirty="0">
                <a:solidFill>
                  <a:srgbClr val="404041"/>
                </a:solidFill>
                <a:effectLst/>
                <a:latin typeface="Lato" panose="020F0502020204030203" pitchFamily="34" charset="0"/>
              </a:rPr>
              <a:t>Frequency Response</a:t>
            </a:r>
            <a:br>
              <a:rPr lang="en-US" b="1" i="0" dirty="0">
                <a:solidFill>
                  <a:srgbClr val="404041"/>
                </a:solidFill>
                <a:effectLst/>
                <a:latin typeface="Lato" panose="020F0502020204030203" pitchFamily="34" charset="0"/>
              </a:rPr>
            </a:br>
            <a:endParaRPr lang="en-IN" dirty="0"/>
          </a:p>
        </p:txBody>
      </p:sp>
      <p:sp>
        <p:nvSpPr>
          <p:cNvPr id="3" name="Content Placeholder 2">
            <a:extLst>
              <a:ext uri="{FF2B5EF4-FFF2-40B4-BE49-F238E27FC236}">
                <a16:creationId xmlns:a16="http://schemas.microsoft.com/office/drawing/2014/main" id="{9A843E04-0CD4-BA1E-A773-6162354E7BA2}"/>
              </a:ext>
            </a:extLst>
          </p:cNvPr>
          <p:cNvSpPr>
            <a:spLocks noGrp="1"/>
          </p:cNvSpPr>
          <p:nvPr>
            <p:ph idx="1"/>
          </p:nvPr>
        </p:nvSpPr>
        <p:spPr/>
        <p:txBody>
          <a:bodyPr/>
          <a:lstStyle/>
          <a:p>
            <a:pPr algn="just"/>
            <a:r>
              <a:rPr lang="en-US" b="0" i="0" dirty="0">
                <a:solidFill>
                  <a:srgbClr val="414042"/>
                </a:solidFill>
                <a:effectLst/>
                <a:latin typeface="Times New Roman" panose="02020603050405020304" pitchFamily="18" charset="0"/>
                <a:cs typeface="Times New Roman" panose="02020603050405020304" pitchFamily="18" charset="0"/>
              </a:rPr>
              <a:t>We can see from the results above, that as the frequency applied to the RC network increases from 100Hz to 10kHz, the voltage dropped across the capacitor and therefore the output voltage ( </a:t>
            </a:r>
            <a:r>
              <a:rPr lang="en-US" b="0" i="0" u="none" strike="noStrike" dirty="0">
                <a:solidFill>
                  <a:srgbClr val="414143"/>
                </a:solidFill>
                <a:effectLst/>
                <a:latin typeface="Times New Roman" panose="02020603050405020304" pitchFamily="18" charset="0"/>
                <a:cs typeface="Times New Roman" panose="02020603050405020304" pitchFamily="18" charset="0"/>
              </a:rPr>
              <a:t>V</a:t>
            </a:r>
            <a:r>
              <a:rPr lang="en-US" b="0" i="0" u="none" strike="noStrike" baseline="-25000" dirty="0">
                <a:solidFill>
                  <a:srgbClr val="414143"/>
                </a:solidFill>
                <a:effectLst/>
                <a:latin typeface="Times New Roman" panose="02020603050405020304" pitchFamily="18" charset="0"/>
                <a:cs typeface="Times New Roman" panose="02020603050405020304" pitchFamily="18" charset="0"/>
              </a:rPr>
              <a:t>OUT</a:t>
            </a:r>
            <a:r>
              <a:rPr lang="en-US" b="0" i="0" dirty="0">
                <a:solidFill>
                  <a:srgbClr val="414042"/>
                </a:solidFill>
                <a:effectLst/>
                <a:latin typeface="Times New Roman" panose="02020603050405020304" pitchFamily="18" charset="0"/>
                <a:cs typeface="Times New Roman" panose="02020603050405020304" pitchFamily="18" charset="0"/>
              </a:rPr>
              <a:t> ) from the circuit decreases from 9.9v to 0.718v.</a:t>
            </a:r>
          </a:p>
          <a:p>
            <a:pPr marL="0" indent="0" algn="just">
              <a:buNone/>
            </a:pPr>
            <a:endParaRPr lang="en-US" b="0" i="0" dirty="0">
              <a:solidFill>
                <a:srgbClr val="414042"/>
              </a:solidFill>
              <a:effectLst/>
              <a:latin typeface="Times New Roman" panose="02020603050405020304" pitchFamily="18" charset="0"/>
              <a:cs typeface="Times New Roman" panose="02020603050405020304" pitchFamily="18" charset="0"/>
            </a:endParaRPr>
          </a:p>
          <a:p>
            <a:pPr algn="just"/>
            <a:r>
              <a:rPr lang="en-US" b="0" i="0" dirty="0">
                <a:solidFill>
                  <a:srgbClr val="414042"/>
                </a:solidFill>
                <a:effectLst/>
                <a:latin typeface="Times New Roman" panose="02020603050405020304" pitchFamily="18" charset="0"/>
                <a:cs typeface="Times New Roman" panose="02020603050405020304" pitchFamily="18" charset="0"/>
              </a:rPr>
              <a:t>By plotting the networks output voltage against different values of input frequency, the </a:t>
            </a:r>
            <a:r>
              <a:rPr lang="en-US" b="1" i="0" dirty="0">
                <a:solidFill>
                  <a:srgbClr val="414042"/>
                </a:solidFill>
                <a:effectLst/>
                <a:latin typeface="Times New Roman" panose="02020603050405020304" pitchFamily="18" charset="0"/>
                <a:cs typeface="Times New Roman" panose="02020603050405020304" pitchFamily="18" charset="0"/>
              </a:rPr>
              <a:t>Frequency Response Curve</a:t>
            </a:r>
            <a:r>
              <a:rPr lang="en-US" b="0" i="0" dirty="0">
                <a:solidFill>
                  <a:srgbClr val="414042"/>
                </a:solidFill>
                <a:effectLst/>
                <a:latin typeface="Times New Roman" panose="02020603050405020304" pitchFamily="18" charset="0"/>
                <a:cs typeface="Times New Roman" panose="02020603050405020304" pitchFamily="18" charset="0"/>
              </a:rPr>
              <a:t> or </a:t>
            </a:r>
            <a:r>
              <a:rPr lang="en-US" b="1" i="0" dirty="0">
                <a:solidFill>
                  <a:srgbClr val="414042"/>
                </a:solidFill>
                <a:effectLst/>
                <a:latin typeface="Times New Roman" panose="02020603050405020304" pitchFamily="18" charset="0"/>
                <a:cs typeface="Times New Roman" panose="02020603050405020304" pitchFamily="18" charset="0"/>
              </a:rPr>
              <a:t>Bode Plot</a:t>
            </a:r>
            <a:r>
              <a:rPr lang="en-US" b="0" i="0" dirty="0">
                <a:solidFill>
                  <a:srgbClr val="414042"/>
                </a:solidFill>
                <a:effectLst/>
                <a:latin typeface="Times New Roman" panose="02020603050405020304" pitchFamily="18" charset="0"/>
                <a:cs typeface="Times New Roman" panose="02020603050405020304" pitchFamily="18" charset="0"/>
              </a:rPr>
              <a:t> function of the low pass filter circuit can be found, as shown below.</a:t>
            </a: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1104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94191-0349-EFED-3006-0212F7A12A69}"/>
              </a:ext>
            </a:extLst>
          </p:cNvPr>
          <p:cNvSpPr>
            <a:spLocks noGrp="1"/>
          </p:cNvSpPr>
          <p:nvPr>
            <p:ph type="title"/>
          </p:nvPr>
        </p:nvSpPr>
        <p:spPr>
          <a:xfrm>
            <a:off x="838200" y="515953"/>
            <a:ext cx="10515600" cy="803799"/>
          </a:xfrm>
        </p:spPr>
        <p:txBody>
          <a:bodyPr>
            <a:normAutofit fontScale="90000"/>
          </a:bodyPr>
          <a:lstStyle/>
          <a:p>
            <a:br>
              <a:rPr lang="en-US" sz="2400" b="1" i="0" dirty="0">
                <a:solidFill>
                  <a:srgbClr val="404041"/>
                </a:solidFill>
                <a:effectLst/>
                <a:latin typeface="Times New Roman" panose="02020603050405020304" pitchFamily="18" charset="0"/>
                <a:cs typeface="Times New Roman" panose="02020603050405020304" pitchFamily="18" charset="0"/>
              </a:rPr>
            </a:br>
            <a:r>
              <a:rPr lang="en-US" sz="2400" b="1" i="0" dirty="0">
                <a:solidFill>
                  <a:srgbClr val="404041"/>
                </a:solidFill>
                <a:effectLst/>
                <a:latin typeface="Times New Roman" panose="02020603050405020304" pitchFamily="18" charset="0"/>
                <a:cs typeface="Times New Roman" panose="02020603050405020304" pitchFamily="18" charset="0"/>
              </a:rPr>
              <a:t>Cut-off Frequency and Phase Shift</a:t>
            </a:r>
            <a:br>
              <a:rPr lang="en-US" b="1" i="0" dirty="0">
                <a:solidFill>
                  <a:srgbClr val="404041"/>
                </a:solidFill>
                <a:effectLst/>
                <a:latin typeface="Lato" panose="020F0502020204030203" pitchFamily="34" charset="0"/>
              </a:rPr>
            </a:br>
            <a:endParaRPr lang="en-IN" dirty="0"/>
          </a:p>
        </p:txBody>
      </p:sp>
      <p:pic>
        <p:nvPicPr>
          <p:cNvPr id="6146" name="Picture 2" descr="low pass filter cut-off frequency">
            <a:extLst>
              <a:ext uri="{FF2B5EF4-FFF2-40B4-BE49-F238E27FC236}">
                <a16:creationId xmlns:a16="http://schemas.microsoft.com/office/drawing/2014/main" id="{7BB6ABE1-6A95-AE07-C52B-23DDF63CEF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8766" y="1630838"/>
            <a:ext cx="7792236" cy="24981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A5F228-5434-A650-1389-1ACC1F42701D}"/>
              </a:ext>
            </a:extLst>
          </p:cNvPr>
          <p:cNvSpPr txBox="1"/>
          <p:nvPr/>
        </p:nvSpPr>
        <p:spPr>
          <a:xfrm>
            <a:off x="1027523" y="5269584"/>
            <a:ext cx="10765410" cy="707886"/>
          </a:xfrm>
          <a:prstGeom prst="rect">
            <a:avLst/>
          </a:prstGeom>
          <a:noFill/>
        </p:spPr>
        <p:txBody>
          <a:bodyPr wrap="square" rtlCol="0">
            <a:spAutoFit/>
          </a:bodyPr>
          <a:lstStyle/>
          <a:p>
            <a:r>
              <a:rPr lang="en-US" sz="2000" b="0" i="0" dirty="0">
                <a:solidFill>
                  <a:srgbClr val="414042"/>
                </a:solidFill>
                <a:effectLst/>
                <a:latin typeface="Times New Roman" panose="02020603050405020304" pitchFamily="18" charset="0"/>
                <a:cs typeface="Times New Roman" panose="02020603050405020304" pitchFamily="18" charset="0"/>
              </a:rPr>
              <a:t>Then for our simple example of a “</a:t>
            </a:r>
            <a:r>
              <a:rPr lang="en-US" sz="2000" b="1" i="0" dirty="0">
                <a:solidFill>
                  <a:srgbClr val="414042"/>
                </a:solidFill>
                <a:effectLst/>
                <a:latin typeface="Times New Roman" panose="02020603050405020304" pitchFamily="18" charset="0"/>
                <a:cs typeface="Times New Roman" panose="02020603050405020304" pitchFamily="18" charset="0"/>
              </a:rPr>
              <a:t>Low Pass Filter</a:t>
            </a:r>
            <a:r>
              <a:rPr lang="en-US" sz="2000" b="0" i="0" dirty="0">
                <a:solidFill>
                  <a:srgbClr val="414042"/>
                </a:solidFill>
                <a:effectLst/>
                <a:latin typeface="Times New Roman" panose="02020603050405020304" pitchFamily="18" charset="0"/>
                <a:cs typeface="Times New Roman" panose="02020603050405020304" pitchFamily="18" charset="0"/>
              </a:rPr>
              <a:t>” circuit above, the cut-off frequency (</a:t>
            </a:r>
            <a:r>
              <a:rPr lang="en-US" sz="2000" b="0" i="0" u="none" strike="noStrike" dirty="0" err="1">
                <a:solidFill>
                  <a:srgbClr val="414143"/>
                </a:solidFill>
                <a:effectLst/>
                <a:latin typeface="Times New Roman" panose="02020603050405020304" pitchFamily="18" charset="0"/>
                <a:cs typeface="Times New Roman" panose="02020603050405020304" pitchFamily="18" charset="0"/>
              </a:rPr>
              <a:t>ƒc</a:t>
            </a:r>
            <a:r>
              <a:rPr lang="en-US" sz="2000" b="0" i="0" dirty="0">
                <a:solidFill>
                  <a:srgbClr val="414042"/>
                </a:solidFill>
                <a:effectLst/>
                <a:latin typeface="Times New Roman" panose="02020603050405020304" pitchFamily="18" charset="0"/>
                <a:cs typeface="Times New Roman" panose="02020603050405020304" pitchFamily="18" charset="0"/>
              </a:rPr>
              <a:t>) is given as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720Hz</a:t>
            </a:r>
            <a:r>
              <a:rPr lang="en-US" sz="2000" b="0" i="0" dirty="0">
                <a:solidFill>
                  <a:srgbClr val="414042"/>
                </a:solidFill>
                <a:effectLst/>
                <a:latin typeface="Times New Roman" panose="02020603050405020304" pitchFamily="18" charset="0"/>
                <a:cs typeface="Times New Roman" panose="02020603050405020304" pitchFamily="18" charset="0"/>
              </a:rPr>
              <a:t> with an output voltage of 70.7% of the input voltage value and a phase shift angle of </a:t>
            </a:r>
            <a:r>
              <a:rPr lang="en-US" sz="2000" b="0" i="0" u="none" strike="noStrike" dirty="0">
                <a:solidFill>
                  <a:srgbClr val="414143"/>
                </a:solidFill>
                <a:effectLst/>
                <a:latin typeface="Times New Roman" panose="02020603050405020304" pitchFamily="18" charset="0"/>
                <a:cs typeface="Times New Roman" panose="02020603050405020304" pitchFamily="18" charset="0"/>
              </a:rPr>
              <a:t>-45</a:t>
            </a:r>
            <a:r>
              <a:rPr lang="en-US" sz="2000" b="0" i="0" u="none" strike="noStrike" baseline="30000" dirty="0">
                <a:solidFill>
                  <a:srgbClr val="414143"/>
                </a:solidFill>
                <a:effectLst/>
                <a:latin typeface="Times New Roman" panose="02020603050405020304" pitchFamily="18" charset="0"/>
                <a:cs typeface="Times New Roman" panose="02020603050405020304" pitchFamily="18" charset="0"/>
              </a:rPr>
              <a:t>o</a:t>
            </a:r>
            <a:r>
              <a:rPr lang="en-US" sz="2000" b="0" i="0" dirty="0">
                <a:solidFill>
                  <a:srgbClr val="414042"/>
                </a:solidFill>
                <a:effectLst/>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E9FEFB6-FA15-FA06-9B5F-0E373DC3BABE}"/>
              </a:ext>
            </a:extLst>
          </p:cNvPr>
          <p:cNvSpPr txBox="1"/>
          <p:nvPr/>
        </p:nvSpPr>
        <p:spPr>
          <a:xfrm>
            <a:off x="8964891" y="678730"/>
            <a:ext cx="2922309" cy="1754326"/>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It means that RC LPF will block the signal with 720 Hz or more </a:t>
            </a:r>
          </a:p>
          <a:p>
            <a:pPr algn="just"/>
            <a:r>
              <a:rPr lang="en-IN" dirty="0">
                <a:latin typeface="Times New Roman" panose="02020603050405020304" pitchFamily="18" charset="0"/>
                <a:cs typeface="Times New Roman" panose="02020603050405020304" pitchFamily="18" charset="0"/>
              </a:rPr>
              <a:t>Signals with 720 Hz and below will pass easily through the filter.</a:t>
            </a:r>
          </a:p>
        </p:txBody>
      </p:sp>
    </p:spTree>
    <p:extLst>
      <p:ext uri="{BB962C8B-B14F-4D97-AF65-F5344CB8AC3E}">
        <p14:creationId xmlns:p14="http://schemas.microsoft.com/office/powerpoint/2010/main" val="3893727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86E72-8A72-53D9-C64C-012F9320396F}"/>
              </a:ext>
            </a:extLst>
          </p:cNvPr>
          <p:cNvSpPr>
            <a:spLocks noGrp="1"/>
          </p:cNvSpPr>
          <p:nvPr>
            <p:ph type="title"/>
          </p:nvPr>
        </p:nvSpPr>
        <p:spPr>
          <a:xfrm>
            <a:off x="838200" y="365125"/>
            <a:ext cx="10515600" cy="973481"/>
          </a:xfrm>
        </p:spPr>
        <p:txBody>
          <a:bodyPr>
            <a:normAutofit fontScale="90000"/>
          </a:bodyPr>
          <a:lstStyle/>
          <a:p>
            <a:r>
              <a:rPr lang="en-US" sz="4000" b="1" i="0" dirty="0">
                <a:solidFill>
                  <a:srgbClr val="404041"/>
                </a:solidFill>
                <a:effectLst/>
                <a:latin typeface="Times New Roman" panose="02020603050405020304" pitchFamily="18" charset="0"/>
                <a:cs typeface="Times New Roman" panose="02020603050405020304" pitchFamily="18" charset="0"/>
              </a:rPr>
              <a:t>Frequency Response of a 1st-order Low Pass Filter</a:t>
            </a:r>
            <a:br>
              <a:rPr lang="en-US" b="1" i="0" dirty="0">
                <a:solidFill>
                  <a:srgbClr val="404041"/>
                </a:solidFill>
                <a:effectLst/>
                <a:latin typeface="Lato" panose="020F0502020204030203" pitchFamily="34" charset="0"/>
              </a:rPr>
            </a:br>
            <a:endParaRPr lang="en-IN" dirty="0"/>
          </a:p>
        </p:txBody>
      </p:sp>
      <p:pic>
        <p:nvPicPr>
          <p:cNvPr id="5122" name="Picture 2" descr="low pass filter bode plot">
            <a:extLst>
              <a:ext uri="{FF2B5EF4-FFF2-40B4-BE49-F238E27FC236}">
                <a16:creationId xmlns:a16="http://schemas.microsoft.com/office/drawing/2014/main" id="{7DCA1B05-AAB1-AB84-B221-3ABD34DA512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0652" y="1036948"/>
            <a:ext cx="6579909" cy="51400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E8543CC-49FA-B374-AF8C-A71E5E9AE370}"/>
              </a:ext>
            </a:extLst>
          </p:cNvPr>
          <p:cNvSpPr txBox="1"/>
          <p:nvPr/>
        </p:nvSpPr>
        <p:spPr>
          <a:xfrm>
            <a:off x="5370136" y="6502302"/>
            <a:ext cx="1451728" cy="369332"/>
          </a:xfrm>
          <a:prstGeom prst="rect">
            <a:avLst/>
          </a:prstGeom>
          <a:noFill/>
        </p:spPr>
        <p:txBody>
          <a:bodyPr wrap="square" rtlCol="0">
            <a:spAutoFit/>
          </a:bodyPr>
          <a:lstStyle/>
          <a:p>
            <a:r>
              <a:rPr lang="en-IN" dirty="0"/>
              <a:t>Ref: [1]</a:t>
            </a:r>
          </a:p>
        </p:txBody>
      </p:sp>
    </p:spTree>
    <p:extLst>
      <p:ext uri="{BB962C8B-B14F-4D97-AF65-F5344CB8AC3E}">
        <p14:creationId xmlns:p14="http://schemas.microsoft.com/office/powerpoint/2010/main" val="39370506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32CF0-5410-63EB-B530-A1F28FAA67DC}"/>
              </a:ext>
            </a:extLst>
          </p:cNvPr>
          <p:cNvSpPr>
            <a:spLocks noGrp="1"/>
          </p:cNvSpPr>
          <p:nvPr>
            <p:ph type="title"/>
          </p:nvPr>
        </p:nvSpPr>
        <p:spPr/>
        <p:txBody>
          <a:bodyPr/>
          <a:lstStyle/>
          <a:p>
            <a:r>
              <a:rPr lang="en-IN" dirty="0">
                <a:solidFill>
                  <a:srgbClr val="FF0000"/>
                </a:solidFill>
                <a:latin typeface="Times New Roman" panose="02020603050405020304" pitchFamily="18" charset="0"/>
                <a:cs typeface="Times New Roman" panose="02020603050405020304" pitchFamily="18" charset="0"/>
              </a:rPr>
              <a:t>Example 2- </a:t>
            </a:r>
            <a:br>
              <a:rPr lang="en-IN" dirty="0">
                <a:solidFill>
                  <a:srgbClr val="FF0000"/>
                </a:solidFill>
                <a:latin typeface="Times New Roman" panose="02020603050405020304" pitchFamily="18" charset="0"/>
                <a:cs typeface="Times New Roman" panose="02020603050405020304" pitchFamily="18" charset="0"/>
              </a:rPr>
            </a:br>
            <a:r>
              <a:rPr lang="en-IN" dirty="0">
                <a:solidFill>
                  <a:srgbClr val="FF0000"/>
                </a:solidFill>
                <a:latin typeface="Times New Roman" panose="02020603050405020304" pitchFamily="18" charset="0"/>
                <a:cs typeface="Times New Roman" panose="02020603050405020304" pitchFamily="18" charset="0"/>
              </a:rPr>
              <a:t>Transfer Function:</a:t>
            </a:r>
          </a:p>
        </p:txBody>
      </p:sp>
      <p:sp>
        <p:nvSpPr>
          <p:cNvPr id="6" name="TextBox 5">
            <a:extLst>
              <a:ext uri="{FF2B5EF4-FFF2-40B4-BE49-F238E27FC236}">
                <a16:creationId xmlns:a16="http://schemas.microsoft.com/office/drawing/2014/main" id="{E80A2A58-886F-375B-C61D-32ED17B5275E}"/>
              </a:ext>
            </a:extLst>
          </p:cNvPr>
          <p:cNvSpPr txBox="1"/>
          <p:nvPr/>
        </p:nvSpPr>
        <p:spPr>
          <a:xfrm>
            <a:off x="9756742" y="3214540"/>
            <a:ext cx="1084083" cy="369332"/>
          </a:xfrm>
          <a:prstGeom prst="rect">
            <a:avLst/>
          </a:prstGeom>
          <a:noFill/>
        </p:spPr>
        <p:txBody>
          <a:bodyPr wrap="square" rtlCol="0">
            <a:spAutoFit/>
          </a:bodyPr>
          <a:lstStyle/>
          <a:p>
            <a:r>
              <a:rPr lang="en-IN" dirty="0"/>
              <a:t>= 1/0.01</a:t>
            </a:r>
          </a:p>
        </p:txBody>
      </p:sp>
      <p:sp>
        <p:nvSpPr>
          <p:cNvPr id="4" name="Content Placeholder 3">
            <a:extLst>
              <a:ext uri="{FF2B5EF4-FFF2-40B4-BE49-F238E27FC236}">
                <a16:creationId xmlns:a16="http://schemas.microsoft.com/office/drawing/2014/main" id="{1BF21CF6-7E58-E762-6A4C-D61AF90EBD5D}"/>
              </a:ext>
            </a:extLst>
          </p:cNvPr>
          <p:cNvSpPr>
            <a:spLocks noGrp="1"/>
          </p:cNvSpPr>
          <p:nvPr>
            <p:ph idx="1"/>
          </p:nvPr>
        </p:nvSpPr>
        <p:spPr/>
        <p:txBody>
          <a:bodyPr/>
          <a:lstStyle/>
          <a:p>
            <a:pPr marL="0" indent="0">
              <a:buNone/>
            </a:pPr>
            <a:r>
              <a:rPr lang="en-IN" dirty="0"/>
              <a:t>Consider,</a:t>
            </a:r>
          </a:p>
          <a:p>
            <a:pPr marL="0" indent="0">
              <a:buNone/>
            </a:pPr>
            <a:r>
              <a:rPr lang="en-IN" dirty="0"/>
              <a:t>R = 10 K</a:t>
            </a:r>
            <a:r>
              <a:rPr lang="el-GR" dirty="0"/>
              <a:t>Ω</a:t>
            </a:r>
            <a:r>
              <a:rPr lang="en-IN" dirty="0"/>
              <a:t>   and     C= 1 microfarad  for RC LPF             calculate T.F=?</a:t>
            </a:r>
          </a:p>
        </p:txBody>
      </p:sp>
    </p:spTree>
    <p:extLst>
      <p:ext uri="{BB962C8B-B14F-4D97-AF65-F5344CB8AC3E}">
        <p14:creationId xmlns:p14="http://schemas.microsoft.com/office/powerpoint/2010/main" val="148229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ECF85-F813-6B9D-BFD0-C42A32D7ECC7}"/>
              </a:ext>
            </a:extLst>
          </p:cNvPr>
          <p:cNvSpPr>
            <a:spLocks noGrp="1"/>
          </p:cNvSpPr>
          <p:nvPr>
            <p:ph type="title"/>
          </p:nvPr>
        </p:nvSpPr>
        <p:spPr>
          <a:xfrm>
            <a:off x="838200" y="365126"/>
            <a:ext cx="10515600" cy="794372"/>
          </a:xfrm>
        </p:spPr>
        <p:txBody>
          <a:bodyPr/>
          <a:lstStyle/>
          <a:p>
            <a:r>
              <a:rPr lang="en-IN" dirty="0"/>
              <a:t>Input frequency: 1 Hz</a:t>
            </a:r>
          </a:p>
        </p:txBody>
      </p:sp>
      <p:pic>
        <p:nvPicPr>
          <p:cNvPr id="7" name="Content Placeholder 6">
            <a:extLst>
              <a:ext uri="{FF2B5EF4-FFF2-40B4-BE49-F238E27FC236}">
                <a16:creationId xmlns:a16="http://schemas.microsoft.com/office/drawing/2014/main" id="{0743AD63-C77A-6440-8139-69DB41AB671B}"/>
              </a:ext>
            </a:extLst>
          </p:cNvPr>
          <p:cNvPicPr>
            <a:picLocks noGrp="1" noChangeAspect="1"/>
          </p:cNvPicPr>
          <p:nvPr>
            <p:ph idx="1"/>
          </p:nvPr>
        </p:nvPicPr>
        <p:blipFill>
          <a:blip r:embed="rId2"/>
          <a:stretch>
            <a:fillRect/>
          </a:stretch>
        </p:blipFill>
        <p:spPr>
          <a:xfrm>
            <a:off x="2562253" y="1825625"/>
            <a:ext cx="7067494" cy="4351338"/>
          </a:xfrm>
        </p:spPr>
      </p:pic>
    </p:spTree>
    <p:extLst>
      <p:ext uri="{BB962C8B-B14F-4D97-AF65-F5344CB8AC3E}">
        <p14:creationId xmlns:p14="http://schemas.microsoft.com/office/powerpoint/2010/main" val="2468267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AA2E-90B0-21BA-9C0D-A29D2915FDA4}"/>
              </a:ext>
            </a:extLst>
          </p:cNvPr>
          <p:cNvSpPr>
            <a:spLocks noGrp="1"/>
          </p:cNvSpPr>
          <p:nvPr>
            <p:ph type="title"/>
          </p:nvPr>
        </p:nvSpPr>
        <p:spPr>
          <a:xfrm>
            <a:off x="838200" y="320511"/>
            <a:ext cx="10515600" cy="886120"/>
          </a:xfrm>
        </p:spPr>
        <p:txBody>
          <a:bodyPr>
            <a:normAutofit fontScale="90000"/>
          </a:bodyPr>
          <a:lstStyle/>
          <a:p>
            <a:br>
              <a:rPr lang="en-IN" sz="1800" b="1" dirty="0">
                <a:solidFill>
                  <a:srgbClr val="000000"/>
                </a:solidFill>
                <a:latin typeface="Times New Roman" panose="02020603050405020304" pitchFamily="18" charset="0"/>
                <a:ea typeface="Times New Roman" panose="02020603050405020304" pitchFamily="18" charset="0"/>
              </a:rPr>
            </a:br>
            <a:br>
              <a:rPr lang="en-IN" sz="1800" b="1" dirty="0">
                <a:solidFill>
                  <a:srgbClr val="000000"/>
                </a:solidFill>
                <a:latin typeface="Times New Roman" panose="02020603050405020304" pitchFamily="18" charset="0"/>
                <a:ea typeface="Times New Roman" panose="02020603050405020304" pitchFamily="18" charset="0"/>
              </a:rPr>
            </a:br>
            <a:br>
              <a:rPr lang="en-IN" sz="1800" b="1" dirty="0">
                <a:solidFill>
                  <a:srgbClr val="000000"/>
                </a:solidFill>
                <a:latin typeface="Times New Roman" panose="02020603050405020304" pitchFamily="18" charset="0"/>
                <a:ea typeface="Times New Roman" panose="02020603050405020304" pitchFamily="18" charset="0"/>
              </a:rPr>
            </a:br>
            <a:r>
              <a:rPr lang="en-IN" sz="1800" b="1" dirty="0">
                <a:solidFill>
                  <a:srgbClr val="000000"/>
                </a:solidFill>
                <a:latin typeface="Times New Roman" panose="02020603050405020304" pitchFamily="18" charset="0"/>
                <a:ea typeface="Times New Roman" panose="02020603050405020304" pitchFamily="18" charset="0"/>
              </a:rPr>
              <a:t>B</a:t>
            </a:r>
            <a:r>
              <a:rPr lang="en-IN" sz="1800" b="1" dirty="0">
                <a:solidFill>
                  <a:srgbClr val="000000"/>
                </a:solidFill>
                <a:effectLst/>
                <a:latin typeface="Times New Roman" panose="02020603050405020304" pitchFamily="18" charset="0"/>
                <a:ea typeface="Times New Roman" panose="02020603050405020304" pitchFamily="18" charset="0"/>
              </a:rPr>
              <a:t>lock diagram</a:t>
            </a:r>
            <a:r>
              <a:rPr lang="en-IN" sz="1800" dirty="0">
                <a:solidFill>
                  <a:srgbClr val="000000"/>
                </a:solidFill>
                <a:effectLst/>
                <a:latin typeface="Times New Roman" panose="02020603050405020304" pitchFamily="18" charset="0"/>
                <a:ea typeface="Times New Roman" panose="02020603050405020304" pitchFamily="18" charset="0"/>
              </a:rPr>
              <a:t> of filter bank spectrum analyzer :  The spectrum analyzer, used for analyzing the signals are of AF range is called filter bank spectrum analyzer, or </a:t>
            </a:r>
            <a:r>
              <a:rPr lang="en-IN" sz="1800" b="1" dirty="0">
                <a:solidFill>
                  <a:srgbClr val="000000"/>
                </a:solidFill>
                <a:effectLst/>
                <a:latin typeface="Times New Roman" panose="02020603050405020304" pitchFamily="18" charset="0"/>
                <a:ea typeface="Times New Roman" panose="02020603050405020304" pitchFamily="18" charset="0"/>
              </a:rPr>
              <a:t>real time spectrum analyzer</a:t>
            </a:r>
            <a:r>
              <a:rPr lang="en-IN" sz="1800" dirty="0">
                <a:solidFill>
                  <a:srgbClr val="000000"/>
                </a:solidFill>
                <a:effectLst/>
                <a:latin typeface="Times New Roman" panose="02020603050405020304" pitchFamily="18" charset="0"/>
                <a:ea typeface="Times New Roman" panose="02020603050405020304" pitchFamily="18" charset="0"/>
              </a:rPr>
              <a:t> because it shows (displays) any variations in all input frequencies.</a:t>
            </a:r>
            <a:br>
              <a:rPr lang="en-IN" sz="1800" dirty="0">
                <a:effectLst/>
                <a:latin typeface="Times New Roman" panose="02020603050405020304" pitchFamily="18" charset="0"/>
                <a:ea typeface="Times New Roman" panose="02020603050405020304" pitchFamily="18" charset="0"/>
              </a:rPr>
            </a:br>
            <a:endParaRPr lang="en-IN" dirty="0"/>
          </a:p>
        </p:txBody>
      </p:sp>
      <p:pic>
        <p:nvPicPr>
          <p:cNvPr id="4" name="Content Placeholder 3" descr="Filter Bank Spectrum Analyzer">
            <a:extLst>
              <a:ext uri="{FF2B5EF4-FFF2-40B4-BE49-F238E27FC236}">
                <a16:creationId xmlns:a16="http://schemas.microsoft.com/office/drawing/2014/main" id="{58539522-10FF-B50F-0ECB-6A98169A799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4727" y="1743958"/>
            <a:ext cx="6669071" cy="4500325"/>
          </a:xfrm>
          <a:prstGeom prst="rect">
            <a:avLst/>
          </a:prstGeom>
          <a:noFill/>
          <a:ln>
            <a:noFill/>
          </a:ln>
        </p:spPr>
      </p:pic>
      <p:sp>
        <p:nvSpPr>
          <p:cNvPr id="5" name="TextBox 4">
            <a:extLst>
              <a:ext uri="{FF2B5EF4-FFF2-40B4-BE49-F238E27FC236}">
                <a16:creationId xmlns:a16="http://schemas.microsoft.com/office/drawing/2014/main" id="{B419E22C-0B3C-9583-1963-5A8456FE5E83}"/>
              </a:ext>
            </a:extLst>
          </p:cNvPr>
          <p:cNvSpPr txBox="1"/>
          <p:nvPr/>
        </p:nvSpPr>
        <p:spPr>
          <a:xfrm>
            <a:off x="7795966" y="1959412"/>
            <a:ext cx="4100660" cy="3693319"/>
          </a:xfrm>
          <a:prstGeom prst="rect">
            <a:avLst/>
          </a:prstGeom>
          <a:noFill/>
        </p:spPr>
        <p:txBody>
          <a:bodyPr wrap="square" rtlCol="0">
            <a:spAutoFit/>
          </a:bodyPr>
          <a:lstStyle/>
          <a:p>
            <a:pPr marL="342900" lvl="0" indent="-342900" algn="jus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It has a set of band pass filters and each one is designed for allowing a specific band of frequencies. The output of each band pass filter is given to a corresponding detector.</a:t>
            </a:r>
            <a:endParaRPr lang="en-IN"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All the detector outputs are connected to electronic switch. This switch allows the detector outputs sequentially to the vertical deflection plate of CRO. So, CRO displays the frequency </a:t>
            </a:r>
            <a:r>
              <a:rPr lang="en-IN" sz="1800" b="1" dirty="0">
                <a:solidFill>
                  <a:srgbClr val="000000"/>
                </a:solidFill>
                <a:effectLst/>
                <a:latin typeface="Times New Roman" panose="02020603050405020304" pitchFamily="18" charset="0"/>
                <a:ea typeface="Times New Roman" panose="02020603050405020304" pitchFamily="18" charset="0"/>
              </a:rPr>
              <a:t>spectrum of AF signal</a:t>
            </a:r>
            <a:r>
              <a:rPr lang="en-IN" sz="1800" dirty="0">
                <a:solidFill>
                  <a:srgbClr val="000000"/>
                </a:solidFill>
                <a:effectLst/>
                <a:latin typeface="Times New Roman" panose="02020603050405020304" pitchFamily="18" charset="0"/>
                <a:ea typeface="Times New Roman" panose="02020603050405020304" pitchFamily="18" charset="0"/>
              </a:rPr>
              <a:t> on its CRT screen.</a:t>
            </a:r>
            <a:endParaRPr lang="en-IN" sz="1800" dirty="0">
              <a:effectLst/>
              <a:latin typeface="Times New Roman" panose="02020603050405020304" pitchFamily="18" charset="0"/>
              <a:ea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27670484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3B11-997C-AC64-7027-E1D1590907B5}"/>
              </a:ext>
            </a:extLst>
          </p:cNvPr>
          <p:cNvSpPr>
            <a:spLocks noGrp="1"/>
          </p:cNvSpPr>
          <p:nvPr>
            <p:ph type="title"/>
          </p:nvPr>
        </p:nvSpPr>
        <p:spPr/>
        <p:txBody>
          <a:bodyPr/>
          <a:lstStyle/>
          <a:p>
            <a:r>
              <a:rPr lang="en-IN" dirty="0"/>
              <a:t>Parameters for TF:</a:t>
            </a:r>
          </a:p>
        </p:txBody>
      </p:sp>
      <p:pic>
        <p:nvPicPr>
          <p:cNvPr id="5" name="Content Placeholder 4">
            <a:extLst>
              <a:ext uri="{FF2B5EF4-FFF2-40B4-BE49-F238E27FC236}">
                <a16:creationId xmlns:a16="http://schemas.microsoft.com/office/drawing/2014/main" id="{F2482815-61AE-AE6B-5665-5060E01797F8}"/>
              </a:ext>
            </a:extLst>
          </p:cNvPr>
          <p:cNvPicPr>
            <a:picLocks noGrp="1" noChangeAspect="1"/>
          </p:cNvPicPr>
          <p:nvPr>
            <p:ph idx="1"/>
          </p:nvPr>
        </p:nvPicPr>
        <p:blipFill>
          <a:blip r:embed="rId2"/>
          <a:stretch>
            <a:fillRect/>
          </a:stretch>
        </p:blipFill>
        <p:spPr>
          <a:xfrm>
            <a:off x="2410793" y="1825625"/>
            <a:ext cx="7370414" cy="4351338"/>
          </a:xfrm>
        </p:spPr>
      </p:pic>
    </p:spTree>
    <p:extLst>
      <p:ext uri="{BB962C8B-B14F-4D97-AF65-F5344CB8AC3E}">
        <p14:creationId xmlns:p14="http://schemas.microsoft.com/office/powerpoint/2010/main" val="1010946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16EF5-2948-7C0C-0EB9-2F8325288EAB}"/>
              </a:ext>
            </a:extLst>
          </p:cNvPr>
          <p:cNvSpPr>
            <a:spLocks noGrp="1"/>
          </p:cNvSpPr>
          <p:nvPr>
            <p:ph type="title"/>
          </p:nvPr>
        </p:nvSpPr>
        <p:spPr/>
        <p:txBody>
          <a:bodyPr/>
          <a:lstStyle/>
          <a:p>
            <a:r>
              <a:rPr lang="en-IN" dirty="0"/>
              <a:t>R= 10Kohm, c=1microfarad,Vin 10 V, Frequency= 1Hz</a:t>
            </a:r>
          </a:p>
        </p:txBody>
      </p:sp>
      <p:sp>
        <p:nvSpPr>
          <p:cNvPr id="3" name="Content Placeholder 2">
            <a:extLst>
              <a:ext uri="{FF2B5EF4-FFF2-40B4-BE49-F238E27FC236}">
                <a16:creationId xmlns:a16="http://schemas.microsoft.com/office/drawing/2014/main" id="{0D26D7E3-A497-460D-DA7C-EBB54CA53327}"/>
              </a:ext>
            </a:extLst>
          </p:cNvPr>
          <p:cNvSpPr>
            <a:spLocks noGrp="1"/>
          </p:cNvSpPr>
          <p:nvPr>
            <p:ph idx="1"/>
          </p:nvPr>
        </p:nvSpPr>
        <p:spPr/>
        <p:txBody>
          <a:bodyPr/>
          <a:lstStyle/>
          <a:p>
            <a:endParaRPr lang="en-IN" dirty="0"/>
          </a:p>
          <a:p>
            <a:endParaRPr lang="en-IN" dirty="0"/>
          </a:p>
          <a:p>
            <a:endParaRPr lang="en-IN" dirty="0"/>
          </a:p>
        </p:txBody>
      </p:sp>
      <p:sp>
        <p:nvSpPr>
          <p:cNvPr id="4" name="TextBox 3">
            <a:extLst>
              <a:ext uri="{FF2B5EF4-FFF2-40B4-BE49-F238E27FC236}">
                <a16:creationId xmlns:a16="http://schemas.microsoft.com/office/drawing/2014/main" id="{A8941D99-F25F-2EF8-5500-AE995A7CCC11}"/>
              </a:ext>
            </a:extLst>
          </p:cNvPr>
          <p:cNvSpPr txBox="1"/>
          <p:nvPr/>
        </p:nvSpPr>
        <p:spPr>
          <a:xfrm>
            <a:off x="904973" y="2658359"/>
            <a:ext cx="4430598" cy="954107"/>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Xc = 159154.94</a:t>
            </a:r>
          </a:p>
          <a:p>
            <a:r>
              <a:rPr lang="en-IN" sz="2800" dirty="0">
                <a:latin typeface="Times New Roman" panose="02020603050405020304" pitchFamily="18" charset="0"/>
                <a:cs typeface="Times New Roman" panose="02020603050405020304" pitchFamily="18" charset="0"/>
              </a:rPr>
              <a:t>Vout = 10 x 0.998 = 9.98v</a:t>
            </a:r>
          </a:p>
        </p:txBody>
      </p:sp>
    </p:spTree>
    <p:extLst>
      <p:ext uri="{BB962C8B-B14F-4D97-AF65-F5344CB8AC3E}">
        <p14:creationId xmlns:p14="http://schemas.microsoft.com/office/powerpoint/2010/main" val="3445699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2C09F-A7F3-FA62-032A-962620C292FB}"/>
              </a:ext>
            </a:extLst>
          </p:cNvPr>
          <p:cNvSpPr>
            <a:spLocks noGrp="1"/>
          </p:cNvSpPr>
          <p:nvPr>
            <p:ph type="title"/>
          </p:nvPr>
        </p:nvSpPr>
        <p:spPr/>
        <p:txBody>
          <a:bodyPr/>
          <a:lstStyle/>
          <a:p>
            <a:r>
              <a:rPr lang="en-IN" dirty="0"/>
              <a:t>When the frequency is 1Hz Output voltage approximately 10V</a:t>
            </a:r>
          </a:p>
        </p:txBody>
      </p:sp>
      <p:pic>
        <p:nvPicPr>
          <p:cNvPr id="5" name="Content Placeholder 4">
            <a:extLst>
              <a:ext uri="{FF2B5EF4-FFF2-40B4-BE49-F238E27FC236}">
                <a16:creationId xmlns:a16="http://schemas.microsoft.com/office/drawing/2014/main" id="{CA7CFBEF-7845-56A9-A788-FB23F22B4C12}"/>
              </a:ext>
            </a:extLst>
          </p:cNvPr>
          <p:cNvPicPr>
            <a:picLocks noGrp="1" noChangeAspect="1"/>
          </p:cNvPicPr>
          <p:nvPr>
            <p:ph idx="1"/>
          </p:nvPr>
        </p:nvPicPr>
        <p:blipFill>
          <a:blip r:embed="rId2"/>
          <a:stretch>
            <a:fillRect/>
          </a:stretch>
        </p:blipFill>
        <p:spPr>
          <a:xfrm>
            <a:off x="838200" y="1825625"/>
            <a:ext cx="10445685" cy="4754284"/>
          </a:xfrm>
        </p:spPr>
      </p:pic>
    </p:spTree>
    <p:extLst>
      <p:ext uri="{BB962C8B-B14F-4D97-AF65-F5344CB8AC3E}">
        <p14:creationId xmlns:p14="http://schemas.microsoft.com/office/powerpoint/2010/main" val="3782624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785DB-A16E-D60A-BEBF-F9D1E7DAF05B}"/>
              </a:ext>
            </a:extLst>
          </p:cNvPr>
          <p:cNvSpPr>
            <a:spLocks noGrp="1"/>
          </p:cNvSpPr>
          <p:nvPr>
            <p:ph type="title"/>
          </p:nvPr>
        </p:nvSpPr>
        <p:spPr/>
        <p:txBody>
          <a:bodyPr/>
          <a:lstStyle/>
          <a:p>
            <a:r>
              <a:rPr lang="en-IN" dirty="0"/>
              <a:t>R= 10Kohm, c=1microfarad,Vin 10 V, Frequency= 10Hz</a:t>
            </a:r>
          </a:p>
        </p:txBody>
      </p:sp>
      <p:sp>
        <p:nvSpPr>
          <p:cNvPr id="4" name="TextBox 3">
            <a:extLst>
              <a:ext uri="{FF2B5EF4-FFF2-40B4-BE49-F238E27FC236}">
                <a16:creationId xmlns:a16="http://schemas.microsoft.com/office/drawing/2014/main" id="{F2DE126A-DC00-8E8E-B8FC-9E5F28D23180}"/>
              </a:ext>
            </a:extLst>
          </p:cNvPr>
          <p:cNvSpPr txBox="1"/>
          <p:nvPr/>
        </p:nvSpPr>
        <p:spPr>
          <a:xfrm>
            <a:off x="1625339" y="2568506"/>
            <a:ext cx="6094428" cy="954107"/>
          </a:xfrm>
          <a:prstGeom prst="rect">
            <a:avLst/>
          </a:prstGeom>
          <a:noFill/>
        </p:spPr>
        <p:txBody>
          <a:bodyPr wrap="square">
            <a:spAutoFit/>
          </a:bodyPr>
          <a:lstStyle/>
          <a:p>
            <a:r>
              <a:rPr lang="en-IN" sz="2800" dirty="0">
                <a:latin typeface="Times New Roman" panose="02020603050405020304" pitchFamily="18" charset="0"/>
                <a:cs typeface="Times New Roman" panose="02020603050405020304" pitchFamily="18" charset="0"/>
              </a:rPr>
              <a:t>Xc = 15915.494</a:t>
            </a:r>
          </a:p>
          <a:p>
            <a:r>
              <a:rPr lang="en-IN" sz="2800" dirty="0">
                <a:latin typeface="Times New Roman" panose="02020603050405020304" pitchFamily="18" charset="0"/>
                <a:cs typeface="Times New Roman" panose="02020603050405020304" pitchFamily="18" charset="0"/>
              </a:rPr>
              <a:t>Vout = 10 x 0.8467 = 8.467v</a:t>
            </a:r>
          </a:p>
        </p:txBody>
      </p:sp>
    </p:spTree>
    <p:extLst>
      <p:ext uri="{BB962C8B-B14F-4D97-AF65-F5344CB8AC3E}">
        <p14:creationId xmlns:p14="http://schemas.microsoft.com/office/powerpoint/2010/main" val="36788678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2F38C-8271-988D-87A3-9EBE9A6EE522}"/>
              </a:ext>
            </a:extLst>
          </p:cNvPr>
          <p:cNvSpPr>
            <a:spLocks noGrp="1"/>
          </p:cNvSpPr>
          <p:nvPr>
            <p:ph type="title"/>
          </p:nvPr>
        </p:nvSpPr>
        <p:spPr>
          <a:xfrm>
            <a:off x="480767" y="365125"/>
            <a:ext cx="11123629" cy="709531"/>
          </a:xfrm>
        </p:spPr>
        <p:txBody>
          <a:bodyPr>
            <a:normAutofit fontScale="90000"/>
          </a:bodyPr>
          <a:lstStyle/>
          <a:p>
            <a:r>
              <a:rPr lang="en-IN" dirty="0"/>
              <a:t>When the frequency is 10Hz Output voltage = 8.467V</a:t>
            </a:r>
          </a:p>
        </p:txBody>
      </p:sp>
      <p:pic>
        <p:nvPicPr>
          <p:cNvPr id="5" name="Content Placeholder 4">
            <a:extLst>
              <a:ext uri="{FF2B5EF4-FFF2-40B4-BE49-F238E27FC236}">
                <a16:creationId xmlns:a16="http://schemas.microsoft.com/office/drawing/2014/main" id="{9ACF8666-B51C-CDDA-870A-1C1BC3346D1B}"/>
              </a:ext>
            </a:extLst>
          </p:cNvPr>
          <p:cNvPicPr>
            <a:picLocks noGrp="1" noChangeAspect="1"/>
          </p:cNvPicPr>
          <p:nvPr>
            <p:ph idx="1"/>
          </p:nvPr>
        </p:nvPicPr>
        <p:blipFill>
          <a:blip r:embed="rId2"/>
          <a:stretch>
            <a:fillRect/>
          </a:stretch>
        </p:blipFill>
        <p:spPr>
          <a:xfrm>
            <a:off x="1713236" y="1825625"/>
            <a:ext cx="8765528" cy="4351338"/>
          </a:xfrm>
        </p:spPr>
      </p:pic>
    </p:spTree>
    <p:extLst>
      <p:ext uri="{BB962C8B-B14F-4D97-AF65-F5344CB8AC3E}">
        <p14:creationId xmlns:p14="http://schemas.microsoft.com/office/powerpoint/2010/main" val="3432855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D5DCA-23DB-8753-9659-BBB3F206311C}"/>
              </a:ext>
            </a:extLst>
          </p:cNvPr>
          <p:cNvSpPr>
            <a:spLocks noGrp="1"/>
          </p:cNvSpPr>
          <p:nvPr>
            <p:ph type="title"/>
          </p:nvPr>
        </p:nvSpPr>
        <p:spPr/>
        <p:txBody>
          <a:bodyPr/>
          <a:lstStyle/>
          <a:p>
            <a:r>
              <a:rPr lang="en-IN" dirty="0"/>
              <a:t>R= 10Kohm, c=1microfarad,Vin 10 V, Frequency= 100Hz                   Vout=?</a:t>
            </a:r>
          </a:p>
        </p:txBody>
      </p:sp>
      <p:pic>
        <p:nvPicPr>
          <p:cNvPr id="5" name="Content Placeholder 4">
            <a:extLst>
              <a:ext uri="{FF2B5EF4-FFF2-40B4-BE49-F238E27FC236}">
                <a16:creationId xmlns:a16="http://schemas.microsoft.com/office/drawing/2014/main" id="{73E333B0-4E13-A182-D1DE-DA69B012C26A}"/>
              </a:ext>
            </a:extLst>
          </p:cNvPr>
          <p:cNvPicPr>
            <a:picLocks noGrp="1" noChangeAspect="1"/>
          </p:cNvPicPr>
          <p:nvPr>
            <p:ph idx="1"/>
          </p:nvPr>
        </p:nvPicPr>
        <p:blipFill>
          <a:blip r:embed="rId2"/>
          <a:stretch>
            <a:fillRect/>
          </a:stretch>
        </p:blipFill>
        <p:spPr>
          <a:xfrm>
            <a:off x="1720461" y="1825625"/>
            <a:ext cx="8751077" cy="4351338"/>
          </a:xfrm>
        </p:spPr>
      </p:pic>
    </p:spTree>
    <p:extLst>
      <p:ext uri="{BB962C8B-B14F-4D97-AF65-F5344CB8AC3E}">
        <p14:creationId xmlns:p14="http://schemas.microsoft.com/office/powerpoint/2010/main" val="52817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479BA-ECFA-4BB6-D8DF-E92A094BA114}"/>
              </a:ext>
            </a:extLst>
          </p:cNvPr>
          <p:cNvSpPr>
            <a:spLocks noGrp="1"/>
          </p:cNvSpPr>
          <p:nvPr>
            <p:ph type="title"/>
          </p:nvPr>
        </p:nvSpPr>
        <p:spPr>
          <a:xfrm>
            <a:off x="838200" y="365126"/>
            <a:ext cx="10515600" cy="681250"/>
          </a:xfrm>
        </p:spPr>
        <p:txBody>
          <a:bodyPr>
            <a:normAutofit fontScale="90000"/>
          </a:bodyPr>
          <a:lstStyle/>
          <a:p>
            <a:r>
              <a:rPr lang="en-IN" dirty="0">
                <a:solidFill>
                  <a:srgbClr val="FF0000"/>
                </a:solidFill>
              </a:rPr>
              <a:t>Cut-off frequency:</a:t>
            </a:r>
          </a:p>
        </p:txBody>
      </p:sp>
      <p:pic>
        <p:nvPicPr>
          <p:cNvPr id="5" name="Content Placeholder 4">
            <a:extLst>
              <a:ext uri="{FF2B5EF4-FFF2-40B4-BE49-F238E27FC236}">
                <a16:creationId xmlns:a16="http://schemas.microsoft.com/office/drawing/2014/main" id="{0DD863D6-1127-C200-0489-0202CCD9AD1B}"/>
              </a:ext>
            </a:extLst>
          </p:cNvPr>
          <p:cNvPicPr>
            <a:picLocks noGrp="1" noChangeAspect="1"/>
          </p:cNvPicPr>
          <p:nvPr>
            <p:ph idx="1"/>
          </p:nvPr>
        </p:nvPicPr>
        <p:blipFill>
          <a:blip r:embed="rId2"/>
          <a:stretch>
            <a:fillRect/>
          </a:stretch>
        </p:blipFill>
        <p:spPr>
          <a:xfrm>
            <a:off x="3270316" y="1467423"/>
            <a:ext cx="3432141" cy="1325563"/>
          </a:xfrm>
        </p:spPr>
      </p:pic>
      <p:sp>
        <p:nvSpPr>
          <p:cNvPr id="6" name="TextBox 5">
            <a:extLst>
              <a:ext uri="{FF2B5EF4-FFF2-40B4-BE49-F238E27FC236}">
                <a16:creationId xmlns:a16="http://schemas.microsoft.com/office/drawing/2014/main" id="{55C8BBBD-AD99-5BA9-8B62-1B63902DBA2C}"/>
              </a:ext>
            </a:extLst>
          </p:cNvPr>
          <p:cNvSpPr txBox="1"/>
          <p:nvPr/>
        </p:nvSpPr>
        <p:spPr>
          <a:xfrm>
            <a:off x="4600278" y="3429000"/>
            <a:ext cx="4355185"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   1/ 2*pi* 10K*1microfarad</a:t>
            </a:r>
          </a:p>
        </p:txBody>
      </p:sp>
      <p:sp>
        <p:nvSpPr>
          <p:cNvPr id="7" name="TextBox 6">
            <a:extLst>
              <a:ext uri="{FF2B5EF4-FFF2-40B4-BE49-F238E27FC236}">
                <a16:creationId xmlns:a16="http://schemas.microsoft.com/office/drawing/2014/main" id="{E511ED28-E379-2744-DBA1-F9CE4D21F84D}"/>
              </a:ext>
            </a:extLst>
          </p:cNvPr>
          <p:cNvSpPr txBox="1"/>
          <p:nvPr/>
        </p:nvSpPr>
        <p:spPr>
          <a:xfrm>
            <a:off x="4251489" y="4449452"/>
            <a:ext cx="2290714"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Fc   = 15.91 Hz</a:t>
            </a:r>
          </a:p>
        </p:txBody>
      </p:sp>
      <p:sp>
        <p:nvSpPr>
          <p:cNvPr id="9" name="TextBox 8">
            <a:extLst>
              <a:ext uri="{FF2B5EF4-FFF2-40B4-BE49-F238E27FC236}">
                <a16:creationId xmlns:a16="http://schemas.microsoft.com/office/drawing/2014/main" id="{813109D4-3407-1A42-7F15-56D624CA720C}"/>
              </a:ext>
            </a:extLst>
          </p:cNvPr>
          <p:cNvSpPr txBox="1"/>
          <p:nvPr/>
        </p:nvSpPr>
        <p:spPr>
          <a:xfrm>
            <a:off x="5554745" y="5547131"/>
            <a:ext cx="6094428" cy="1200329"/>
          </a:xfrm>
          <a:prstGeom prst="rect">
            <a:avLst/>
          </a:prstGeom>
          <a:noFill/>
        </p:spPr>
        <p:txBody>
          <a:bodyPr wrap="square">
            <a:spAutoFit/>
          </a:bodyPr>
          <a:lstStyle/>
          <a:p>
            <a:pPr algn="just"/>
            <a:r>
              <a:rPr lang="en-IN" dirty="0">
                <a:latin typeface="Times New Roman" panose="02020603050405020304" pitchFamily="18" charset="0"/>
                <a:cs typeface="Times New Roman" panose="02020603050405020304" pitchFamily="18" charset="0"/>
              </a:rPr>
              <a:t>It means that RC LPF will block the signal with 15.91 Hz or more </a:t>
            </a:r>
          </a:p>
          <a:p>
            <a:pPr algn="just"/>
            <a:r>
              <a:rPr lang="en-IN" dirty="0">
                <a:latin typeface="Times New Roman" panose="02020603050405020304" pitchFamily="18" charset="0"/>
                <a:cs typeface="Times New Roman" panose="02020603050405020304" pitchFamily="18" charset="0"/>
              </a:rPr>
              <a:t>Signals with 15.91 Hz and below will pass easily through the filter.</a:t>
            </a:r>
          </a:p>
        </p:txBody>
      </p:sp>
    </p:spTree>
    <p:extLst>
      <p:ext uri="{BB962C8B-B14F-4D97-AF65-F5344CB8AC3E}">
        <p14:creationId xmlns:p14="http://schemas.microsoft.com/office/powerpoint/2010/main" val="3328084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A41CB-BEE0-F02D-6854-013677A9FFCA}"/>
              </a:ext>
            </a:extLst>
          </p:cNvPr>
          <p:cNvSpPr>
            <a:spLocks noGrp="1"/>
          </p:cNvSpPr>
          <p:nvPr>
            <p:ph type="title"/>
          </p:nvPr>
        </p:nvSpPr>
        <p:spPr/>
        <p:txBody>
          <a:bodyPr/>
          <a:lstStyle/>
          <a:p>
            <a:r>
              <a:rPr lang="en-IN" dirty="0"/>
              <a:t>References: </a:t>
            </a:r>
          </a:p>
        </p:txBody>
      </p:sp>
      <p:sp>
        <p:nvSpPr>
          <p:cNvPr id="3" name="Content Placeholder 2">
            <a:extLst>
              <a:ext uri="{FF2B5EF4-FFF2-40B4-BE49-F238E27FC236}">
                <a16:creationId xmlns:a16="http://schemas.microsoft.com/office/drawing/2014/main" id="{B24DDC40-3C6D-00E4-AD30-46E8DD1226F5}"/>
              </a:ext>
            </a:extLst>
          </p:cNvPr>
          <p:cNvSpPr>
            <a:spLocks noGrp="1"/>
          </p:cNvSpPr>
          <p:nvPr>
            <p:ph idx="1"/>
          </p:nvPr>
        </p:nvSpPr>
        <p:spPr/>
        <p:txBody>
          <a:bodyPr>
            <a:normAutofit lnSpcReduction="10000"/>
          </a:bodyPr>
          <a:lstStyle/>
          <a:p>
            <a:pPr marL="0" indent="0">
              <a:buNone/>
            </a:pPr>
            <a:r>
              <a:rPr lang="en-IN" sz="2400" dirty="0">
                <a:latin typeface="Times New Roman" panose="02020603050405020304" pitchFamily="18" charset="0"/>
                <a:cs typeface="Times New Roman" panose="02020603050405020304" pitchFamily="18" charset="0"/>
              </a:rPr>
              <a:t>[1] https://www.electronics-tutorials.ws/filter/filter_2.html           </a:t>
            </a:r>
          </a:p>
          <a:p>
            <a:pPr marL="0" indent="0">
              <a:buNone/>
            </a:pPr>
            <a:r>
              <a:rPr lang="en-IN" sz="2400" dirty="0">
                <a:latin typeface="Times New Roman" panose="02020603050405020304" pitchFamily="18" charset="0"/>
                <a:cs typeface="Times New Roman" panose="02020603050405020304" pitchFamily="18" charset="0"/>
              </a:rPr>
              <a:t>[2]</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https://www.tutorialspoint.com/electronic_measuring_instruments/electronic_measuring_instruments_spectrum_analyzers.htm          </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ea typeface="Times New Roman" panose="02020603050405020304" pitchFamily="18" charset="0"/>
              </a:rPr>
              <a:t>[3] https://www.allaboutcircuits.com/technical-articles/an-introduction-to-filters/ </a:t>
            </a:r>
            <a:r>
              <a:rPr lang="en-US" sz="2400" dirty="0">
                <a:effectLst/>
                <a:latin typeface="Times New Roman" panose="02020603050405020304" pitchFamily="18" charset="0"/>
                <a:ea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[4] https://www.youtube.com/watch?v=MNcu3TfPPQ8 </a:t>
            </a:r>
          </a:p>
          <a:p>
            <a:pPr marL="0" indent="0">
              <a:buNone/>
            </a:pPr>
            <a:r>
              <a:rPr lang="en-US" sz="2400" dirty="0">
                <a:latin typeface="Times New Roman" panose="02020603050405020304" pitchFamily="18" charset="0"/>
                <a:cs typeface="Times New Roman" panose="02020603050405020304" pitchFamily="18" charset="0"/>
              </a:rPr>
              <a:t>[5] https://resources.pcb.cadence.com/blog/2021-simplify-rlc-circuit-analysis-with-the-rlc-transfer-function </a:t>
            </a:r>
          </a:p>
          <a:p>
            <a:pPr marL="0" indent="0">
              <a:buNone/>
            </a:pPr>
            <a:r>
              <a:rPr lang="en-IN" sz="2400" dirty="0">
                <a:latin typeface="Times New Roman" panose="02020603050405020304" pitchFamily="18" charset="0"/>
                <a:cs typeface="Times New Roman" panose="02020603050405020304" pitchFamily="18" charset="0"/>
              </a:rPr>
              <a:t>[6] https://www.youtube.com/watch?v=zsnXcKj1MBc</a:t>
            </a:r>
          </a:p>
          <a:p>
            <a:pPr marL="0" indent="0">
              <a:buNone/>
            </a:pPr>
            <a:r>
              <a:rPr lang="en-IN" sz="2400" dirty="0">
                <a:latin typeface="Times New Roman" panose="02020603050405020304" pitchFamily="18" charset="0"/>
                <a:cs typeface="Times New Roman" panose="02020603050405020304" pitchFamily="18" charset="0"/>
              </a:rPr>
              <a:t>[7] “</a:t>
            </a:r>
            <a:r>
              <a:rPr lang="en-IN" sz="2400" dirty="0">
                <a:solidFill>
                  <a:srgbClr val="000000"/>
                </a:solidFill>
                <a:effectLst/>
                <a:latin typeface="Times New Roman" panose="02020603050405020304" pitchFamily="18" charset="0"/>
                <a:cs typeface="Times New Roman" panose="02020603050405020304" pitchFamily="18" charset="0"/>
              </a:rPr>
              <a:t>B.P.Lathi”</a:t>
            </a:r>
            <a:r>
              <a:rPr lang="en-IN" sz="2400" dirty="0">
                <a:latin typeface="Times New Roman" panose="02020603050405020304" pitchFamily="18" charset="0"/>
                <a:cs typeface="Times New Roman" panose="02020603050405020304" pitchFamily="18" charset="0"/>
              </a:rPr>
              <a:t>, </a:t>
            </a:r>
            <a:r>
              <a:rPr lang="en-US" sz="2400" b="0" dirty="0">
                <a:solidFill>
                  <a:srgbClr val="000000"/>
                </a:solidFill>
                <a:effectLst/>
                <a:latin typeface="Times New Roman" panose="02020603050405020304" pitchFamily="18" charset="0"/>
                <a:cs typeface="Times New Roman" panose="02020603050405020304" pitchFamily="18" charset="0"/>
              </a:rPr>
              <a:t>Modern Digital and Analog Communication Systems</a:t>
            </a:r>
            <a:r>
              <a:rPr lang="en-US" sz="2400" dirty="0">
                <a:latin typeface="Times New Roman" panose="02020603050405020304" pitchFamily="18" charset="0"/>
                <a:cs typeface="Times New Roman" panose="02020603050405020304" pitchFamily="18" charset="0"/>
              </a:rPr>
              <a:t> Page no. 104,105</a:t>
            </a:r>
            <a:br>
              <a:rPr lang="en-US" sz="1100" dirty="0"/>
            </a:br>
            <a:br>
              <a:rPr lang="en-IN" sz="1600" dirty="0"/>
            </a:b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2433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A7D47B-1F69-482D-D5C6-45BAB254A397}"/>
              </a:ext>
            </a:extLst>
          </p:cNvPr>
          <p:cNvSpPr>
            <a:spLocks noGrp="1"/>
          </p:cNvSpPr>
          <p:nvPr>
            <p:ph idx="1"/>
          </p:nvPr>
        </p:nvSpPr>
        <p:spPr/>
        <p:txBody>
          <a:bodyPr/>
          <a:lstStyle/>
          <a:p>
            <a:pPr marL="0" indent="0">
              <a:buNone/>
            </a:pPr>
            <a:endParaRPr lang="en-IN" dirty="0"/>
          </a:p>
          <a:p>
            <a:pPr marL="0" indent="0">
              <a:buNone/>
            </a:pPr>
            <a:endParaRPr lang="en-IN" dirty="0"/>
          </a:p>
          <a:p>
            <a:pPr marL="0" indent="0" algn="ctr">
              <a:buNone/>
            </a:pPr>
            <a:r>
              <a:rPr lang="en-IN" sz="8800" i="1" dirty="0">
                <a:solidFill>
                  <a:srgbClr val="FF0000"/>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53676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C876-C600-0A38-E630-55DBA20AD15A}"/>
              </a:ext>
            </a:extLst>
          </p:cNvPr>
          <p:cNvSpPr>
            <a:spLocks noGrp="1"/>
          </p:cNvSpPr>
          <p:nvPr>
            <p:ph type="title"/>
          </p:nvPr>
        </p:nvSpPr>
        <p:spPr/>
        <p:txBody>
          <a:bodyPr/>
          <a:lstStyle/>
          <a:p>
            <a:r>
              <a:rPr lang="en-US" sz="1800" b="1" dirty="0">
                <a:solidFill>
                  <a:srgbClr val="000000"/>
                </a:solidFill>
                <a:latin typeface="Times New Roman" panose="02020603050405020304" pitchFamily="18" charset="0"/>
                <a:ea typeface="Times New Roman" panose="02020603050405020304" pitchFamily="18" charset="0"/>
              </a:rPr>
              <a:t>B</a:t>
            </a:r>
            <a:r>
              <a:rPr lang="en-US" sz="1800" b="1" dirty="0">
                <a:solidFill>
                  <a:srgbClr val="000000"/>
                </a:solidFill>
                <a:effectLst/>
                <a:latin typeface="Times New Roman" panose="02020603050405020304" pitchFamily="18" charset="0"/>
                <a:ea typeface="Times New Roman" panose="02020603050405020304" pitchFamily="18" charset="0"/>
              </a:rPr>
              <a:t>lock diagram  of superheterodyne spectrum analyzer</a:t>
            </a:r>
            <a:r>
              <a:rPr lang="en-US" sz="1800" b="1" dirty="0">
                <a:solidFill>
                  <a:srgbClr val="000000"/>
                </a:solidFill>
                <a:latin typeface="Times New Roman" panose="02020603050405020304" pitchFamily="18" charset="0"/>
                <a:ea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rPr>
              <a:t>The spectrum analyzer, used for analyzing the signals are of RF range is called </a:t>
            </a:r>
            <a:r>
              <a:rPr lang="en-IN" sz="1800" b="1" dirty="0">
                <a:solidFill>
                  <a:srgbClr val="000000"/>
                </a:solidFill>
                <a:effectLst/>
                <a:latin typeface="Times New Roman" panose="02020603050405020304" pitchFamily="18" charset="0"/>
                <a:ea typeface="Times New Roman" panose="02020603050405020304" pitchFamily="18" charset="0"/>
              </a:rPr>
              <a:t>superheterodyne spectrum analyzer</a:t>
            </a:r>
            <a:r>
              <a:rPr lang="en-IN" sz="1800" dirty="0">
                <a:solidFill>
                  <a:srgbClr val="000000"/>
                </a:solidFill>
                <a:effectLst/>
                <a:latin typeface="Times New Roman" panose="02020603050405020304" pitchFamily="18" charset="0"/>
                <a:ea typeface="Times New Roman" panose="02020603050405020304" pitchFamily="18" charset="0"/>
              </a:rPr>
              <a:t>. Its </a:t>
            </a:r>
            <a:r>
              <a:rPr lang="en-IN" sz="1800" b="1" dirty="0">
                <a:solidFill>
                  <a:srgbClr val="000000"/>
                </a:solidFill>
                <a:effectLst/>
                <a:latin typeface="Times New Roman" panose="02020603050405020304" pitchFamily="18" charset="0"/>
                <a:ea typeface="Times New Roman" panose="02020603050405020304" pitchFamily="18" charset="0"/>
              </a:rPr>
              <a:t>block diagram</a:t>
            </a:r>
            <a:r>
              <a:rPr lang="en-IN" sz="1800" dirty="0">
                <a:solidFill>
                  <a:srgbClr val="000000"/>
                </a:solidFill>
                <a:effectLst/>
                <a:latin typeface="Times New Roman" panose="02020603050405020304" pitchFamily="18" charset="0"/>
                <a:ea typeface="Times New Roman" panose="02020603050405020304" pitchFamily="18" charset="0"/>
              </a:rPr>
              <a:t> is shown in below figure.</a:t>
            </a:r>
            <a:br>
              <a:rPr lang="en-IN" sz="1800" dirty="0">
                <a:effectLst/>
                <a:latin typeface="Times New Roman" panose="02020603050405020304" pitchFamily="18" charset="0"/>
                <a:ea typeface="Times New Roman" panose="02020603050405020304" pitchFamily="18" charset="0"/>
              </a:rPr>
            </a:br>
            <a:r>
              <a:rPr lang="en-US" sz="1800" b="1" dirty="0">
                <a:solidFill>
                  <a:srgbClr val="000000"/>
                </a:solidFill>
                <a:latin typeface="Times New Roman" panose="02020603050405020304" pitchFamily="18" charset="0"/>
                <a:ea typeface="Times New Roman" panose="02020603050405020304" pitchFamily="18" charset="0"/>
              </a:rPr>
              <a:t> </a:t>
            </a:r>
            <a:endParaRPr lang="en-IN" dirty="0"/>
          </a:p>
        </p:txBody>
      </p:sp>
      <p:pic>
        <p:nvPicPr>
          <p:cNvPr id="4" name="Content Placeholder 3" descr="Superheterodyne Spectrum Analyzer">
            <a:extLst>
              <a:ext uri="{FF2B5EF4-FFF2-40B4-BE49-F238E27FC236}">
                <a16:creationId xmlns:a16="http://schemas.microsoft.com/office/drawing/2014/main" id="{42A397D7-2A1C-BD39-F81A-7FD76C2683D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9107" y="1533394"/>
            <a:ext cx="5554899" cy="4351338"/>
          </a:xfrm>
          <a:prstGeom prst="rect">
            <a:avLst/>
          </a:prstGeom>
          <a:noFill/>
          <a:ln>
            <a:noFill/>
          </a:ln>
        </p:spPr>
      </p:pic>
      <p:sp>
        <p:nvSpPr>
          <p:cNvPr id="5" name="TextBox 4">
            <a:extLst>
              <a:ext uri="{FF2B5EF4-FFF2-40B4-BE49-F238E27FC236}">
                <a16:creationId xmlns:a16="http://schemas.microsoft.com/office/drawing/2014/main" id="{62263582-9341-F243-09D2-A6A02D029801}"/>
              </a:ext>
            </a:extLst>
          </p:cNvPr>
          <p:cNvSpPr txBox="1"/>
          <p:nvPr/>
        </p:nvSpPr>
        <p:spPr>
          <a:xfrm>
            <a:off x="7032395" y="1533394"/>
            <a:ext cx="4911366" cy="5522024"/>
          </a:xfrm>
          <a:prstGeom prst="rect">
            <a:avLst/>
          </a:prstGeom>
          <a:noFill/>
        </p:spPr>
        <p:txBody>
          <a:bodyPr wrap="square" rtlCol="0">
            <a:spAutoFit/>
          </a:bodyPr>
          <a:lstStyle/>
          <a:p>
            <a:pPr marL="342900" lvl="0" indent="-342900" algn="jus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The RF signal, which is to be analyzed is applied to input attenuator. If the signal amplitude is too large, then it can be attenuated by an </a:t>
            </a:r>
            <a:r>
              <a:rPr lang="en-IN" sz="1800" b="1" dirty="0">
                <a:solidFill>
                  <a:srgbClr val="000000"/>
                </a:solidFill>
                <a:effectLst/>
                <a:latin typeface="Times New Roman" panose="02020603050405020304" pitchFamily="18" charset="0"/>
                <a:ea typeface="Times New Roman" panose="02020603050405020304" pitchFamily="18" charset="0"/>
              </a:rPr>
              <a:t>input attenuator</a:t>
            </a:r>
            <a:r>
              <a:rPr lang="en-IN" sz="1800" dirty="0">
                <a:solidFill>
                  <a:srgbClr val="000000"/>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IN" sz="1800" b="1" dirty="0">
                <a:solidFill>
                  <a:srgbClr val="000000"/>
                </a:solidFill>
                <a:effectLst/>
                <a:latin typeface="Times New Roman" panose="02020603050405020304" pitchFamily="18" charset="0"/>
                <a:ea typeface="Times New Roman" panose="02020603050405020304" pitchFamily="18" charset="0"/>
              </a:rPr>
              <a:t>Low Pass Filter</a:t>
            </a:r>
            <a:r>
              <a:rPr lang="en-IN" sz="1800" dirty="0">
                <a:solidFill>
                  <a:srgbClr val="000000"/>
                </a:solidFill>
                <a:effectLst/>
                <a:latin typeface="Times New Roman" panose="02020603050405020304" pitchFamily="18" charset="0"/>
                <a:ea typeface="Times New Roman" panose="02020603050405020304" pitchFamily="18" charset="0"/>
              </a:rPr>
              <a:t> (LPF) allows only the frequency components that are less than the cut-off frequency.</a:t>
            </a:r>
            <a:endParaRPr lang="en-IN"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IN" sz="1800" b="1" dirty="0">
                <a:solidFill>
                  <a:srgbClr val="000000"/>
                </a:solidFill>
                <a:effectLst/>
                <a:latin typeface="Times New Roman" panose="02020603050405020304" pitchFamily="18" charset="0"/>
                <a:ea typeface="Times New Roman" panose="02020603050405020304" pitchFamily="18" charset="0"/>
              </a:rPr>
              <a:t>Mixer</a:t>
            </a:r>
            <a:r>
              <a:rPr lang="en-IN" sz="1800" dirty="0">
                <a:solidFill>
                  <a:srgbClr val="000000"/>
                </a:solidFill>
                <a:effectLst/>
                <a:latin typeface="Times New Roman" panose="02020603050405020304" pitchFamily="18" charset="0"/>
                <a:ea typeface="Times New Roman" panose="02020603050405020304" pitchFamily="18" charset="0"/>
              </a:rPr>
              <a:t> gets the inputs from Low pass filter and voltage tuned oscillator. It produces an output, which is the difference of frequencies of the two signals that are applied to it.</a:t>
            </a:r>
            <a:endParaRPr lang="en-IN" sz="18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anose="05050102010706020507" pitchFamily="18" charset="2"/>
              <a:buChar char=""/>
              <a:tabLst>
                <a:tab pos="457200" algn="l"/>
              </a:tabLst>
            </a:pPr>
            <a:r>
              <a:rPr lang="en-IN" sz="1800" b="1" dirty="0">
                <a:solidFill>
                  <a:srgbClr val="000000"/>
                </a:solidFill>
                <a:effectLst/>
                <a:latin typeface="Times New Roman" panose="02020603050405020304" pitchFamily="18" charset="0"/>
                <a:ea typeface="Times New Roman" panose="02020603050405020304" pitchFamily="18" charset="0"/>
              </a:rPr>
              <a:t>IF amplifier</a:t>
            </a:r>
            <a:r>
              <a:rPr lang="en-IN" sz="1800" dirty="0">
                <a:solidFill>
                  <a:srgbClr val="000000"/>
                </a:solidFill>
                <a:effectLst/>
                <a:latin typeface="Times New Roman" panose="02020603050405020304" pitchFamily="18" charset="0"/>
                <a:ea typeface="Times New Roman" panose="02020603050405020304" pitchFamily="18" charset="0"/>
              </a:rPr>
              <a:t> amplifies the Intermediate Frequency (IF) signal, i.e., the output of mixer. The amplified IF signal is applied to detector.</a:t>
            </a:r>
            <a:endParaRPr lang="en-IN" sz="1800" dirty="0">
              <a:effectLst/>
              <a:latin typeface="Times New Roman" panose="02020603050405020304" pitchFamily="18" charset="0"/>
              <a:ea typeface="Times New Roman" panose="02020603050405020304" pitchFamily="18" charset="0"/>
            </a:endParaRPr>
          </a:p>
          <a:p>
            <a:pPr marL="342900" lvl="0" indent="-342900" algn="just">
              <a:spcBef>
                <a:spcPts val="600"/>
              </a:spcBef>
              <a:spcAft>
                <a:spcPts val="720"/>
              </a:spcAft>
              <a:buSzPts val="1000"/>
              <a:buFont typeface="Symbol" panose="05050102010706020507" pitchFamily="18" charset="2"/>
              <a:buChar char=""/>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The output of detector is given to vertical deflection plate of CRO. So, CRO displays the frequency </a:t>
            </a:r>
            <a:r>
              <a:rPr lang="en-IN" sz="1800" b="1" dirty="0">
                <a:solidFill>
                  <a:srgbClr val="000000"/>
                </a:solidFill>
                <a:effectLst/>
                <a:latin typeface="Times New Roman" panose="02020603050405020304" pitchFamily="18" charset="0"/>
                <a:ea typeface="Times New Roman" panose="02020603050405020304" pitchFamily="18" charset="0"/>
              </a:rPr>
              <a:t>spectrum of RF signal</a:t>
            </a:r>
            <a:r>
              <a:rPr lang="en-IN" sz="1800" dirty="0">
                <a:solidFill>
                  <a:srgbClr val="000000"/>
                </a:solidFill>
                <a:effectLst/>
                <a:latin typeface="Times New Roman" panose="02020603050405020304" pitchFamily="18" charset="0"/>
                <a:ea typeface="Times New Roman" panose="02020603050405020304" pitchFamily="18" charset="0"/>
              </a:rPr>
              <a:t> on its CRT screen.</a:t>
            </a:r>
            <a:endParaRPr lang="en-IN" sz="1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284732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8A8C-117F-623C-4036-7C9319B1D165}"/>
              </a:ext>
            </a:extLst>
          </p:cNvPr>
          <p:cNvSpPr>
            <a:spLocks noGrp="1"/>
          </p:cNvSpPr>
          <p:nvPr>
            <p:ph type="title"/>
          </p:nvPr>
        </p:nvSpPr>
        <p:spPr>
          <a:xfrm>
            <a:off x="838200" y="365126"/>
            <a:ext cx="10515600" cy="605836"/>
          </a:xfrm>
        </p:spPr>
        <p:txBody>
          <a:bodyPr>
            <a:normAutofit fontScale="90000"/>
          </a:bodyPr>
          <a:lstStyle/>
          <a:p>
            <a:pPr marL="900430">
              <a:tabLst>
                <a:tab pos="4648835" algn="l"/>
              </a:tabLst>
            </a:pPr>
            <a:br>
              <a:rPr lang="en-US" sz="2700" b="1" u="heavy" dirty="0">
                <a:effectLst/>
                <a:latin typeface="Times New Roman" panose="02020603050405020304" pitchFamily="18" charset="0"/>
                <a:ea typeface="Times New Roman" panose="02020603050405020304" pitchFamily="18" charset="0"/>
              </a:rPr>
            </a:br>
            <a:br>
              <a:rPr lang="en-US" sz="2700" b="1" u="heavy" dirty="0">
                <a:effectLst/>
                <a:latin typeface="Times New Roman" panose="02020603050405020304" pitchFamily="18" charset="0"/>
                <a:ea typeface="Times New Roman" panose="02020603050405020304" pitchFamily="18" charset="0"/>
              </a:rPr>
            </a:br>
            <a:br>
              <a:rPr lang="en-US" sz="2700" b="1" u="heavy" dirty="0">
                <a:effectLst/>
                <a:latin typeface="Times New Roman" panose="02020603050405020304" pitchFamily="18" charset="0"/>
                <a:ea typeface="Times New Roman" panose="02020603050405020304" pitchFamily="18" charset="0"/>
              </a:rPr>
            </a:br>
            <a:r>
              <a:rPr lang="en-US" sz="2700" b="1" u="heavy" dirty="0">
                <a:effectLst/>
                <a:latin typeface="Times New Roman" panose="02020603050405020304" pitchFamily="18" charset="0"/>
                <a:ea typeface="Times New Roman" panose="02020603050405020304" pitchFamily="18" charset="0"/>
              </a:rPr>
              <a:t>Dynamic Signal Analyzer</a:t>
            </a:r>
            <a:br>
              <a:rPr lang="en-IN" sz="2700" dirty="0">
                <a:effectLst/>
                <a:latin typeface="Times New Roman" panose="02020603050405020304" pitchFamily="18" charset="0"/>
                <a:ea typeface="Times New Roman" panose="02020603050405020304" pitchFamily="18" charset="0"/>
              </a:rPr>
            </a:br>
            <a:r>
              <a:rPr lang="en-US" sz="2700" b="1" u="none" strike="noStrike" dirty="0">
                <a:effectLst/>
                <a:latin typeface="Times New Roman" panose="02020603050405020304" pitchFamily="18" charset="0"/>
                <a:ea typeface="Times New Roman" panose="02020603050405020304" pitchFamily="18" charset="0"/>
              </a:rPr>
              <a:t> </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3B1C4F9F-D712-3D6A-83A7-547942C56EEA}"/>
              </a:ext>
            </a:extLst>
          </p:cNvPr>
          <p:cNvSpPr>
            <a:spLocks noGrp="1"/>
          </p:cNvSpPr>
          <p:nvPr>
            <p:ph idx="1"/>
          </p:nvPr>
        </p:nvSpPr>
        <p:spPr>
          <a:xfrm>
            <a:off x="838200" y="1310326"/>
            <a:ext cx="10515600" cy="4866637"/>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The NI ELVISmx Dynamic Signal Analyzer (DSA) performs a frequency domain transform of the AI or Audio Input waveform measurement. It can either continuously make measurements</a:t>
            </a:r>
          </a:p>
          <a:p>
            <a:pPr algn="just"/>
            <a:r>
              <a:rPr lang="en-US" dirty="0">
                <a:latin typeface="Times New Roman" panose="02020603050405020304" pitchFamily="18" charset="0"/>
                <a:cs typeface="Times New Roman" panose="02020603050405020304" pitchFamily="18" charset="0"/>
              </a:rPr>
              <a:t>or make a single scan. You can also apply various window and filtering options to the signal.</a:t>
            </a:r>
          </a:p>
          <a:p>
            <a:pPr algn="just"/>
            <a:r>
              <a:rPr lang="en-US" dirty="0">
                <a:latin typeface="Times New Roman" panose="02020603050405020304" pitchFamily="18" charset="0"/>
                <a:cs typeface="Times New Roman" panose="02020603050405020304" pitchFamily="18" charset="0"/>
              </a:rPr>
              <a:t>This instrument has the following measurement parameters:</a:t>
            </a:r>
          </a:p>
          <a:p>
            <a:pPr algn="just"/>
            <a:r>
              <a:rPr lang="en-US" dirty="0">
                <a:latin typeface="Times New Roman" panose="02020603050405020304" pitchFamily="18" charset="0"/>
                <a:cs typeface="Times New Roman" panose="02020603050405020304" pitchFamily="18" charset="0"/>
              </a:rPr>
              <a:t>• Source Channel: AI 0 and AI 1; Audio Input Left and Audio Input Right</a:t>
            </a:r>
          </a:p>
          <a:p>
            <a:pPr algn="just"/>
            <a:r>
              <a:rPr lang="en-US" dirty="0">
                <a:latin typeface="Times New Roman" panose="02020603050405020304" pitchFamily="18" charset="0"/>
                <a:cs typeface="Times New Roman" panose="02020603050405020304" pitchFamily="18" charset="0"/>
              </a:rPr>
              <a:t>• Voltage Range:</a:t>
            </a:r>
          </a:p>
          <a:p>
            <a:pPr algn="just"/>
            <a:r>
              <a:rPr lang="en-US" dirty="0">
                <a:latin typeface="Times New Roman" panose="02020603050405020304" pitchFamily="18" charset="0"/>
                <a:cs typeface="Times New Roman" panose="02020603050405020304" pitchFamily="18" charset="0"/>
              </a:rPr>
              <a:t>– For AI channels: ±10 V, ±2 V</a:t>
            </a:r>
          </a:p>
          <a:p>
            <a:pPr algn="just"/>
            <a:r>
              <a:rPr lang="en-US" dirty="0">
                <a:latin typeface="Times New Roman" panose="02020603050405020304" pitchFamily="18" charset="0"/>
                <a:cs typeface="Times New Roman" panose="02020603050405020304" pitchFamily="18" charset="0"/>
              </a:rPr>
              <a:t>– For Audio Input channels: ±2 V</a:t>
            </a: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8290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0E406-A7AC-2800-EDCA-A03ABC7AE5CA}"/>
              </a:ext>
            </a:extLst>
          </p:cNvPr>
          <p:cNvSpPr>
            <a:spLocks noGrp="1"/>
          </p:cNvSpPr>
          <p:nvPr>
            <p:ph type="title"/>
          </p:nvPr>
        </p:nvSpPr>
        <p:spPr>
          <a:xfrm>
            <a:off x="838200" y="365126"/>
            <a:ext cx="10515600" cy="652970"/>
          </a:xfrm>
        </p:spPr>
        <p:txBody>
          <a:bodyPr>
            <a:normAutofit fontScale="90000"/>
          </a:bodyPr>
          <a:lstStyle/>
          <a:p>
            <a:r>
              <a:rPr lang="en-US" sz="4400" b="1" u="heavy" dirty="0">
                <a:effectLst/>
                <a:latin typeface="Times New Roman" panose="02020603050405020304" pitchFamily="18" charset="0"/>
                <a:ea typeface="Times New Roman" panose="02020603050405020304" pitchFamily="18" charset="0"/>
              </a:rPr>
              <a:t>Dynamic Signal Analyzer</a:t>
            </a:r>
            <a:endParaRPr lang="en-IN" dirty="0"/>
          </a:p>
        </p:txBody>
      </p:sp>
      <p:pic>
        <p:nvPicPr>
          <p:cNvPr id="4" name="Content Placeholder 3">
            <a:extLst>
              <a:ext uri="{FF2B5EF4-FFF2-40B4-BE49-F238E27FC236}">
                <a16:creationId xmlns:a16="http://schemas.microsoft.com/office/drawing/2014/main" id="{F38E7831-28E0-51AE-2C3A-5E8A8D1432EF}"/>
              </a:ext>
            </a:extLst>
          </p:cNvPr>
          <p:cNvPicPr>
            <a:picLocks noGrp="1" noChangeAspect="1"/>
          </p:cNvPicPr>
          <p:nvPr>
            <p:ph idx="1"/>
          </p:nvPr>
        </p:nvPicPr>
        <p:blipFill>
          <a:blip r:embed="rId2"/>
          <a:stretch>
            <a:fillRect/>
          </a:stretch>
        </p:blipFill>
        <p:spPr>
          <a:xfrm>
            <a:off x="1941922" y="1282045"/>
            <a:ext cx="7456601" cy="5210830"/>
          </a:xfrm>
          <a:prstGeom prst="rect">
            <a:avLst/>
          </a:prstGeom>
        </p:spPr>
      </p:pic>
    </p:spTree>
    <p:extLst>
      <p:ext uri="{BB962C8B-B14F-4D97-AF65-F5344CB8AC3E}">
        <p14:creationId xmlns:p14="http://schemas.microsoft.com/office/powerpoint/2010/main" val="3662559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AB6E-D874-668F-A826-1CA50AFE857F}"/>
              </a:ext>
            </a:extLst>
          </p:cNvPr>
          <p:cNvSpPr>
            <a:spLocks noGrp="1"/>
          </p:cNvSpPr>
          <p:nvPr>
            <p:ph type="title"/>
          </p:nvPr>
        </p:nvSpPr>
        <p:spPr/>
        <p:txBody>
          <a:bodyPr/>
          <a:lstStyle/>
          <a:p>
            <a:r>
              <a:rPr lang="en-IN" dirty="0">
                <a:solidFill>
                  <a:srgbClr val="FF0000"/>
                </a:solidFill>
                <a:latin typeface="Times New Roman" panose="02020603050405020304" pitchFamily="18" charset="0"/>
                <a:cs typeface="Times New Roman" panose="02020603050405020304" pitchFamily="18" charset="0"/>
              </a:rPr>
              <a:t>Filter</a:t>
            </a:r>
          </a:p>
        </p:txBody>
      </p:sp>
      <p:sp>
        <p:nvSpPr>
          <p:cNvPr id="5" name="TextBox 4">
            <a:extLst>
              <a:ext uri="{FF2B5EF4-FFF2-40B4-BE49-F238E27FC236}">
                <a16:creationId xmlns:a16="http://schemas.microsoft.com/office/drawing/2014/main" id="{32EE2D23-5382-5C7E-9DD0-A801274D18AB}"/>
              </a:ext>
            </a:extLst>
          </p:cNvPr>
          <p:cNvSpPr txBox="1"/>
          <p:nvPr/>
        </p:nvSpPr>
        <p:spPr>
          <a:xfrm>
            <a:off x="602530" y="3855562"/>
            <a:ext cx="8381214" cy="2308324"/>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Low pass filter(LPF) – Allows low frequencies</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High pass filter(HPF) – Allows high frequencies</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Band pass filter(BPF) – Allows band of frequencies</a:t>
            </a:r>
          </a:p>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Band reject filter(BRF) – Rejects band of frequencies</a:t>
            </a:r>
          </a:p>
          <a:p>
            <a:pPr marL="285750" indent="-285750">
              <a:buFont typeface="Wingdings" panose="05000000000000000000" pitchFamily="2" charset="2"/>
              <a:buChar char="Ø"/>
            </a:pPr>
            <a:r>
              <a:rPr lang="en-US" sz="2400" dirty="0">
                <a:effectLst/>
                <a:latin typeface="Times New Roman" panose="02020603050405020304" pitchFamily="18" charset="0"/>
                <a:ea typeface="Symbol" panose="05050102010706020507" pitchFamily="18" charset="2"/>
                <a:cs typeface="Symbol" panose="05050102010706020507" pitchFamily="18" charset="2"/>
              </a:rPr>
              <a:t>All</a:t>
            </a:r>
            <a:r>
              <a:rPr lang="en-US" sz="2400" spc="-5"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pass</a:t>
            </a:r>
            <a:r>
              <a:rPr lang="en-US" sz="2400" spc="-5"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filter</a:t>
            </a:r>
            <a:r>
              <a:rPr lang="en-US" sz="2400" spc="-5"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a:t>
            </a:r>
            <a:r>
              <a:rPr lang="en-US" sz="2400" spc="-5"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Allows all</a:t>
            </a:r>
            <a:r>
              <a:rPr lang="en-US" sz="2400" spc="-5"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frequencies but</a:t>
            </a:r>
            <a:r>
              <a:rPr lang="en-US" sz="2400" spc="-5"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with a</a:t>
            </a:r>
            <a:r>
              <a:rPr lang="en-US" sz="2400" spc="-5"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phase</a:t>
            </a:r>
            <a:r>
              <a:rPr lang="en-US" sz="2400" spc="-5" dirty="0">
                <a:effectLst/>
                <a:latin typeface="Times New Roman" panose="02020603050405020304" pitchFamily="18" charset="0"/>
                <a:ea typeface="Symbol" panose="05050102010706020507" pitchFamily="18" charset="2"/>
                <a:cs typeface="Symbol" panose="05050102010706020507" pitchFamily="18" charset="2"/>
              </a:rPr>
              <a:t> </a:t>
            </a:r>
            <a:r>
              <a:rPr lang="en-US" sz="2400" dirty="0">
                <a:effectLst/>
                <a:latin typeface="Times New Roman" panose="02020603050405020304" pitchFamily="18" charset="0"/>
                <a:ea typeface="Symbol" panose="05050102010706020507" pitchFamily="18" charset="2"/>
                <a:cs typeface="Symbol" panose="05050102010706020507" pitchFamily="18" charset="2"/>
              </a:rPr>
              <a:t>shift</a:t>
            </a:r>
            <a:endParaRPr lang="en-IN" sz="2400" dirty="0">
              <a:effectLst/>
              <a:latin typeface="Times New Roman" panose="02020603050405020304" pitchFamily="18" charset="0"/>
              <a:ea typeface="Symbol" panose="05050102010706020507" pitchFamily="18" charset="2"/>
              <a:cs typeface="Symbol" panose="05050102010706020507" pitchFamily="18" charset="2"/>
            </a:endParaRPr>
          </a:p>
          <a:p>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A495A1F-C502-FCE5-065A-301BEB9A4C1A}"/>
              </a:ext>
            </a:extLst>
          </p:cNvPr>
          <p:cNvSpPr txBox="1"/>
          <p:nvPr/>
        </p:nvSpPr>
        <p:spPr>
          <a:xfrm>
            <a:off x="602530" y="1690688"/>
            <a:ext cx="10194304" cy="1200329"/>
          </a:xfrm>
          <a:prstGeom prst="rect">
            <a:avLst/>
          </a:prstGeom>
          <a:noFill/>
        </p:spPr>
        <p:txBody>
          <a:bodyPr wrap="square" rtlCol="0">
            <a:spAutoFit/>
          </a:bodyPr>
          <a:lstStyle/>
          <a:p>
            <a:r>
              <a:rPr lang="en-US" sz="2400" b="0" i="0" dirty="0">
                <a:solidFill>
                  <a:srgbClr val="000000"/>
                </a:solidFill>
                <a:effectLst/>
                <a:latin typeface="Times New Roman" panose="02020603050405020304" pitchFamily="18" charset="0"/>
                <a:cs typeface="Times New Roman" panose="02020603050405020304" pitchFamily="18" charset="0"/>
              </a:rPr>
              <a:t>A filter is a circuit capable of passing (or amplifying) certain frequencies while attenuating other frequencies. Thus, a filter can extract important frequencies from signals that also contain undesirable or irrelevant frequencies.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8259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B69A1-BA7B-EA67-C16A-7B84E734608B}"/>
              </a:ext>
            </a:extLst>
          </p:cNvPr>
          <p:cNvSpPr>
            <a:spLocks noGrp="1"/>
          </p:cNvSpPr>
          <p:nvPr>
            <p:ph type="title"/>
          </p:nvPr>
        </p:nvSpPr>
        <p:spPr>
          <a:xfrm>
            <a:off x="838200" y="365125"/>
            <a:ext cx="10515600" cy="502141"/>
          </a:xfrm>
        </p:spPr>
        <p:txBody>
          <a:bodyPr>
            <a:normAutofit fontScale="90000"/>
          </a:bodyPr>
          <a:lstStyle/>
          <a:p>
            <a:r>
              <a:rPr lang="en-IN" dirty="0">
                <a:solidFill>
                  <a:srgbClr val="FF0000"/>
                </a:solidFill>
                <a:latin typeface="Times New Roman" panose="02020603050405020304" pitchFamily="18" charset="0"/>
                <a:cs typeface="Times New Roman" panose="02020603050405020304" pitchFamily="18" charset="0"/>
              </a:rPr>
              <a:t>Types of filter:</a:t>
            </a:r>
          </a:p>
        </p:txBody>
      </p:sp>
      <p:pic>
        <p:nvPicPr>
          <p:cNvPr id="4" name="Content Placeholder 3">
            <a:extLst>
              <a:ext uri="{FF2B5EF4-FFF2-40B4-BE49-F238E27FC236}">
                <a16:creationId xmlns:a16="http://schemas.microsoft.com/office/drawing/2014/main" id="{97E6B991-4023-D3D3-828D-992159A0634A}"/>
              </a:ext>
            </a:extLst>
          </p:cNvPr>
          <p:cNvPicPr>
            <a:picLocks noGrp="1" noChangeAspect="1"/>
          </p:cNvPicPr>
          <p:nvPr>
            <p:ph idx="1"/>
          </p:nvPr>
        </p:nvPicPr>
        <p:blipFill>
          <a:blip r:embed="rId2"/>
          <a:stretch>
            <a:fillRect/>
          </a:stretch>
        </p:blipFill>
        <p:spPr>
          <a:xfrm>
            <a:off x="1522077" y="1323484"/>
            <a:ext cx="8469115" cy="4351338"/>
          </a:xfrm>
          <a:prstGeom prst="rect">
            <a:avLst/>
          </a:prstGeom>
        </p:spPr>
      </p:pic>
    </p:spTree>
    <p:extLst>
      <p:ext uri="{BB962C8B-B14F-4D97-AF65-F5344CB8AC3E}">
        <p14:creationId xmlns:p14="http://schemas.microsoft.com/office/powerpoint/2010/main" val="33975833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703</TotalTime>
  <Words>1320</Words>
  <Application>Microsoft Office PowerPoint</Application>
  <PresentationFormat>Widescreen</PresentationFormat>
  <Paragraphs>111</Paragraphs>
  <Slides>48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Calibri Light</vt:lpstr>
      <vt:lpstr>Lato</vt:lpstr>
      <vt:lpstr>Symbol</vt:lpstr>
      <vt:lpstr>Times New Roman</vt:lpstr>
      <vt:lpstr>Wingdings</vt:lpstr>
      <vt:lpstr>Office Theme</vt:lpstr>
      <vt:lpstr>Lab 1</vt:lpstr>
      <vt:lpstr>EXPERIMENT NO-1</vt:lpstr>
      <vt:lpstr>Spectrum Analyzer </vt:lpstr>
      <vt:lpstr>   Block diagram of filter bank spectrum analyzer :  The spectrum analyzer, used for analyzing the signals are of AF range is called filter bank spectrum analyzer, or real time spectrum analyzer because it shows (displays) any variations in all input frequencies. </vt:lpstr>
      <vt:lpstr>Block diagram  of superheterodyne spectrum analyzer: The spectrum analyzer, used for analyzing the signals are of RF range is called superheterodyne spectrum analyzer. Its block diagram is shown in below figure.  </vt:lpstr>
      <vt:lpstr>   Dynamic Signal Analyzer   </vt:lpstr>
      <vt:lpstr>Dynamic Signal Analyzer</vt:lpstr>
      <vt:lpstr>Filter</vt:lpstr>
      <vt:lpstr>Types of filter:</vt:lpstr>
      <vt:lpstr>Types of filter:</vt:lpstr>
      <vt:lpstr> Passive Low Pass Filter </vt:lpstr>
      <vt:lpstr>Example-1) A Low Pass Filter circuit consisting of a resistor of 4k7Ω in series with a capacitor of 47nF is connected across a 10v sinusoidal supply. Calculate the output voltage ( VOUT ) at a frequency of 100Hz and again at frequency of 10,000Hz or 10kHz.</vt:lpstr>
      <vt:lpstr>PowerPoint Presentation</vt:lpstr>
      <vt:lpstr>Transfer Function consider same example-1</vt:lpstr>
      <vt:lpstr>Requirement: MATLAB Simulink</vt:lpstr>
      <vt:lpstr>MATLAB Simulink</vt:lpstr>
      <vt:lpstr>MATLAB Simulink</vt:lpstr>
      <vt:lpstr>F= 100Hz,   Vout= 9.9v</vt:lpstr>
      <vt:lpstr>Optional:  On Multisim:</vt:lpstr>
      <vt:lpstr>F= 200Hz</vt:lpstr>
      <vt:lpstr>  F=300</vt:lpstr>
      <vt:lpstr>On Multisim</vt:lpstr>
      <vt:lpstr>     F= 400</vt:lpstr>
      <vt:lpstr>F= 500Hz</vt:lpstr>
      <vt:lpstr>F=600</vt:lpstr>
      <vt:lpstr>F=700</vt:lpstr>
      <vt:lpstr>F=800</vt:lpstr>
      <vt:lpstr>F=900</vt:lpstr>
      <vt:lpstr>F=1000</vt:lpstr>
      <vt:lpstr>On Multisim</vt:lpstr>
      <vt:lpstr>F=5000</vt:lpstr>
      <vt:lpstr>F= 10,000Hz                               Vout= 0.718</vt:lpstr>
      <vt:lpstr>RC LPF on Multisim  When input voltage is 10V at 10KHz frequency Vout=0.5065</vt:lpstr>
      <vt:lpstr> Voltage Output at a Frequency of 10,000Hz (10kHz). </vt:lpstr>
      <vt:lpstr>Frequency Response </vt:lpstr>
      <vt:lpstr> Cut-off Frequency and Phase Shift </vt:lpstr>
      <vt:lpstr>Frequency Response of a 1st-order Low Pass Filter </vt:lpstr>
      <vt:lpstr>Example 2-  Transfer Function:</vt:lpstr>
      <vt:lpstr>Input frequency: 1 Hz</vt:lpstr>
      <vt:lpstr>Parameters for TF:</vt:lpstr>
      <vt:lpstr>R= 10Kohm, c=1microfarad,Vin 10 V, Frequency= 1Hz</vt:lpstr>
      <vt:lpstr>When the frequency is 1Hz Output voltage approximately 10V</vt:lpstr>
      <vt:lpstr>R= 10Kohm, c=1microfarad,Vin 10 V, Frequency= 10Hz</vt:lpstr>
      <vt:lpstr>When the frequency is 10Hz Output voltage = 8.467V</vt:lpstr>
      <vt:lpstr>R= 10Kohm, c=1microfarad,Vin 10 V, Frequency= 100Hz                   Vout=?</vt:lpstr>
      <vt:lpstr>Cut-off frequency:</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1</dc:title>
  <dc:creator>Jayashri Kawale</dc:creator>
  <cp:lastModifiedBy>Jayashri Kawale</cp:lastModifiedBy>
  <cp:revision>105</cp:revision>
  <dcterms:created xsi:type="dcterms:W3CDTF">2023-01-08T10:26:18Z</dcterms:created>
  <dcterms:modified xsi:type="dcterms:W3CDTF">2023-02-04T15:12:02Z</dcterms:modified>
</cp:coreProperties>
</file>